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9"/>
  </p:notesMasterIdLst>
  <p:sldIdLst>
    <p:sldId id="272" r:id="rId2"/>
    <p:sldId id="316" r:id="rId3"/>
    <p:sldId id="320" r:id="rId4"/>
    <p:sldId id="317" r:id="rId5"/>
    <p:sldId id="318" r:id="rId6"/>
    <p:sldId id="273" r:id="rId7"/>
    <p:sldId id="256" r:id="rId8"/>
    <p:sldId id="291" r:id="rId9"/>
    <p:sldId id="305" r:id="rId10"/>
    <p:sldId id="274" r:id="rId11"/>
    <p:sldId id="304" r:id="rId12"/>
    <p:sldId id="307" r:id="rId13"/>
    <p:sldId id="308" r:id="rId14"/>
    <p:sldId id="303" r:id="rId15"/>
    <p:sldId id="309" r:id="rId16"/>
    <p:sldId id="294" r:id="rId17"/>
    <p:sldId id="295" r:id="rId18"/>
    <p:sldId id="344" r:id="rId19"/>
    <p:sldId id="321" r:id="rId20"/>
    <p:sldId id="297" r:id="rId21"/>
    <p:sldId id="298" r:id="rId22"/>
    <p:sldId id="263" r:id="rId23"/>
    <p:sldId id="306" r:id="rId24"/>
    <p:sldId id="259" r:id="rId25"/>
    <p:sldId id="310" r:id="rId26"/>
    <p:sldId id="322" r:id="rId27"/>
    <p:sldId id="260" r:id="rId28"/>
    <p:sldId id="311" r:id="rId29"/>
    <p:sldId id="312" r:id="rId30"/>
    <p:sldId id="313" r:id="rId31"/>
    <p:sldId id="262" r:id="rId32"/>
    <p:sldId id="264" r:id="rId33"/>
    <p:sldId id="327" r:id="rId34"/>
    <p:sldId id="328" r:id="rId35"/>
    <p:sldId id="323" r:id="rId36"/>
    <p:sldId id="336" r:id="rId37"/>
    <p:sldId id="337" r:id="rId38"/>
    <p:sldId id="338" r:id="rId39"/>
    <p:sldId id="324" r:id="rId40"/>
    <p:sldId id="340" r:id="rId41"/>
    <p:sldId id="341" r:id="rId42"/>
    <p:sldId id="342" r:id="rId43"/>
    <p:sldId id="258" r:id="rId44"/>
    <p:sldId id="326" r:id="rId45"/>
    <p:sldId id="329" r:id="rId46"/>
    <p:sldId id="335" r:id="rId47"/>
    <p:sldId id="290"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4" autoAdjust="0"/>
    <p:restoredTop sz="94660"/>
  </p:normalViewPr>
  <p:slideViewPr>
    <p:cSldViewPr snapToGrid="0">
      <p:cViewPr varScale="1">
        <p:scale>
          <a:sx n="208" d="100"/>
          <a:sy n="208" d="100"/>
        </p:scale>
        <p:origin x="246"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390028F-3F11-4158-98C5-97BF3E2C3378}" type="slidenum">
              <a:t>2</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0">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711AD94-0CA7-4B9E-91A5-3E8E499DDA85}" type="slidenum">
              <a:t>2</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4" name="Slide Image Placeholder 1"/>
          <p:cNvSpPr>
            <a:spLocks noGrp="1" noRot="1" noChangeAspect="1"/>
          </p:cNvSpPr>
          <p:nvPr>
            <p:ph type="sldImg"/>
          </p:nvPr>
        </p:nvSpPr>
        <p:spPr>
          <a:xfrm>
            <a:off x="533400" y="763588"/>
            <a:ext cx="6704013" cy="3771900"/>
          </a:xfrm>
          <a:solidFill>
            <a:srgbClr val="5B9BD5"/>
          </a:solidFill>
          <a:ln w="12600" cap="flat">
            <a:solidFill>
              <a:srgbClr val="41719C"/>
            </a:solidFill>
            <a:prstDash val="solid"/>
            <a:miter/>
          </a:ln>
        </p:spPr>
      </p:sp>
      <p:sp>
        <p:nvSpPr>
          <p:cNvPr id="5"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61416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5c19924b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5c19924b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930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5c19924b2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5c19924b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5c19924b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5c19924b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75c19924b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75c19924b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5c19924b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5c19924b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260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A8B5DBA-28E3-4237-9ACF-5453565968C3}" type="slidenum">
              <a:t>4</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0">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9BCD79-51AC-4ACB-B4CE-DB1F9062673A}" type="slidenum">
              <a:t>4</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4" name="Slide Image Placeholder 1"/>
          <p:cNvSpPr>
            <a:spLocks noGrp="1" noRot="1" noChangeAspect="1"/>
          </p:cNvSpPr>
          <p:nvPr>
            <p:ph type="sldImg"/>
          </p:nvPr>
        </p:nvSpPr>
        <p:spPr>
          <a:xfrm>
            <a:off x="533400" y="763588"/>
            <a:ext cx="6704013" cy="3771900"/>
          </a:xfrm>
          <a:solidFill>
            <a:srgbClr val="5B9BD5"/>
          </a:solidFill>
          <a:ln w="12600" cap="flat">
            <a:solidFill>
              <a:srgbClr val="41719C"/>
            </a:solidFill>
            <a:prstDash val="solid"/>
            <a:miter/>
          </a:ln>
        </p:spPr>
      </p:sp>
      <p:sp>
        <p:nvSpPr>
          <p:cNvPr id="5"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239900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8A313125-1563-4409-9ABA-EC6BAE0B6E14}" type="slidenum">
              <a:t>5</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3" name="Slide Number Placeholder 6"/>
          <p:cNvSpPr txBox="1"/>
          <p:nvPr/>
        </p:nvSpPr>
        <p:spPr>
          <a:xfrm>
            <a:off x="4399196" y="9555480"/>
            <a:ext cx="3372837" cy="502563"/>
          </a:xfrm>
          <a:prstGeom prst="rect">
            <a:avLst/>
          </a:prstGeom>
          <a:noFill/>
          <a:ln cap="flat">
            <a:noFill/>
          </a:ln>
        </p:spPr>
        <p:txBody>
          <a:bodyPr vert="horz" wrap="square" lIns="0" tIns="0" rIns="0" bIns="0" anchor="b" anchorCtr="0" compatLnSpc="0">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311DEE1-D5CE-4B9F-9C8B-FD2DC377D6D5}" type="slidenum">
              <a:t>5</a:t>
            </a:fld>
            <a:endParaRPr lang="en-US" sz="1400" b="0" i="0" u="none" strike="noStrike" kern="1200" cap="none" spc="0" baseline="0">
              <a:solidFill>
                <a:srgbClr val="000000"/>
              </a:solidFill>
              <a:uFillTx/>
              <a:latin typeface="Liberation Serif" pitchFamily="18"/>
              <a:ea typeface="DejaVu Sans" pitchFamily="2"/>
              <a:cs typeface="DejaVu Sans" pitchFamily="2"/>
            </a:endParaRPr>
          </a:p>
        </p:txBody>
      </p:sp>
      <p:sp>
        <p:nvSpPr>
          <p:cNvPr id="4" name="Slide Image Placeholder 1"/>
          <p:cNvSpPr>
            <a:spLocks noGrp="1" noRot="1" noChangeAspect="1"/>
          </p:cNvSpPr>
          <p:nvPr>
            <p:ph type="sldImg"/>
          </p:nvPr>
        </p:nvSpPr>
        <p:spPr>
          <a:xfrm>
            <a:off x="533400" y="763588"/>
            <a:ext cx="6704013" cy="3771900"/>
          </a:xfrm>
          <a:solidFill>
            <a:srgbClr val="5B9BD5"/>
          </a:solidFill>
          <a:ln w="12600" cap="flat">
            <a:solidFill>
              <a:srgbClr val="41719C"/>
            </a:solidFill>
            <a:prstDash val="solid"/>
            <a:miter/>
          </a:ln>
        </p:spPr>
      </p:sp>
      <p:sp>
        <p:nvSpPr>
          <p:cNvPr id="5"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80155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5c19924b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5c19924b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5c19924b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5c19924b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5c19924b2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5c19924b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5c19924b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5c19924b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06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ounded Rectangle 5"/>
          <p:cNvSpPr/>
          <p:nvPr/>
        </p:nvSpPr>
        <p:spPr>
          <a:xfrm>
            <a:off x="102867" y="4789359"/>
            <a:ext cx="8913544" cy="318701"/>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accent1">
              <a:lumMod val="60000"/>
              <a:lumOff val="40000"/>
            </a:schemeClr>
          </a:solidFill>
          <a:ln w="12600" cap="flat">
            <a:solidFill>
              <a:schemeClr val="accent1">
                <a:lumMod val="50000"/>
              </a:schemeClr>
            </a:solidFill>
            <a:prstDash val="solid"/>
            <a:miter/>
          </a:ln>
        </p:spPr>
        <p:txBody>
          <a:bodyPr vert="horz" wrap="square" lIns="82941" tIns="41471" rIns="82941" bIns="41471" anchor="ctr" anchorCtr="1" compatLnSpc="0">
            <a:noAutofit/>
          </a:bodyPr>
          <a:lstStyle/>
          <a:p>
            <a:pPr marL="0" marR="0" lvl="0" indent="0" algn="l" defTabSz="829452"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33" b="0" i="0" u="none" strike="noStrike" kern="1200" cap="none" spc="0" baseline="0">
              <a:solidFill>
                <a:srgbClr val="000000"/>
              </a:solidFill>
              <a:uFillTx/>
              <a:latin typeface="Liberation Sans" pitchFamily="18"/>
              <a:ea typeface="Noto Sans CJK SC Regular" pitchFamily="2"/>
              <a:cs typeface="Lohit Devanagari" pitchFamily="2"/>
            </a:endParaRPr>
          </a:p>
        </p:txBody>
      </p:sp>
      <p:sp>
        <p:nvSpPr>
          <p:cNvPr id="3" name="Footer Placeholder 2"/>
          <p:cNvSpPr txBox="1">
            <a:spLocks noGrp="1"/>
          </p:cNvSpPr>
          <p:nvPr>
            <p:ph type="ftr" sz="quarter" idx="9"/>
          </p:nvPr>
        </p:nvSpPr>
        <p:spPr>
          <a:xfrm>
            <a:off x="160016" y="4789359"/>
            <a:ext cx="4961295" cy="354299"/>
          </a:xfrm>
        </p:spPr>
        <p:txBody>
          <a:bodyPr anchorCtr="0"/>
          <a:lstStyle>
            <a:lvl1pPr algn="l">
              <a:defRPr>
                <a:latin typeface="Gill Sans MT" pitchFamily="34"/>
              </a:defRPr>
            </a:lvl1pPr>
          </a:lstStyle>
          <a:p>
            <a:r>
              <a:rPr lang="fr-FR" dirty="0" err="1" smtClean="0"/>
              <a:t>Astroparticle</a:t>
            </a:r>
            <a:r>
              <a:rPr lang="fr-FR" dirty="0" smtClean="0"/>
              <a:t> </a:t>
            </a:r>
            <a:r>
              <a:rPr lang="fr-FR" dirty="0" err="1" smtClean="0"/>
              <a:t>Physics</a:t>
            </a:r>
            <a:r>
              <a:rPr lang="fr-FR" dirty="0" smtClean="0"/>
              <a:t> - Part 5 DM and </a:t>
            </a:r>
            <a:r>
              <a:rPr lang="fr-FR" dirty="0" err="1" smtClean="0"/>
              <a:t>Cosmology</a:t>
            </a:r>
            <a:endParaRPr lang="fr-FR" dirty="0"/>
          </a:p>
        </p:txBody>
      </p:sp>
      <p:sp>
        <p:nvSpPr>
          <p:cNvPr id="4" name="Slide Number Placeholder 3"/>
          <p:cNvSpPr txBox="1">
            <a:spLocks noGrp="1"/>
          </p:cNvSpPr>
          <p:nvPr>
            <p:ph type="sldNum" sz="quarter" idx="8"/>
          </p:nvPr>
        </p:nvSpPr>
        <p:spPr>
          <a:xfrm>
            <a:off x="6738387" y="4771559"/>
            <a:ext cx="2130092" cy="354299"/>
          </a:xfrm>
        </p:spPr>
        <p:txBody>
          <a:bodyPr/>
          <a:lstStyle>
            <a:lvl1pPr>
              <a:defRPr>
                <a:latin typeface="Gill Sans MT" pitchFamily="34"/>
              </a:defRPr>
            </a:lvl1pPr>
          </a:lstStyle>
          <a:p>
            <a:pPr lvl="0"/>
            <a:fld id="{BDCB8DC9-8952-47EE-923F-5809FD4D53AE}" type="slidenum">
              <a:t>‹#›</a:t>
            </a:fld>
            <a:endParaRPr lang="en-US"/>
          </a:p>
        </p:txBody>
      </p:sp>
      <p:sp>
        <p:nvSpPr>
          <p:cNvPr id="8" name="Rounded Rectangle 5"/>
          <p:cNvSpPr/>
          <p:nvPr userDrawn="1"/>
        </p:nvSpPr>
        <p:spPr>
          <a:xfrm>
            <a:off x="102867" y="97255"/>
            <a:ext cx="8913544" cy="318701"/>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chemeClr val="accent1">
              <a:lumMod val="60000"/>
              <a:lumOff val="40000"/>
            </a:schemeClr>
          </a:solidFill>
          <a:ln w="12600" cap="flat">
            <a:solidFill>
              <a:schemeClr val="accent1">
                <a:lumMod val="50000"/>
              </a:schemeClr>
            </a:solidFill>
            <a:prstDash val="solid"/>
            <a:miter/>
          </a:ln>
        </p:spPr>
        <p:txBody>
          <a:bodyPr vert="horz" wrap="square" lIns="82941" tIns="41471" rIns="82941" bIns="41471" anchor="ctr" anchorCtr="1" compatLnSpc="0">
            <a:noAutofit/>
          </a:bodyPr>
          <a:lstStyle/>
          <a:p>
            <a:pPr marL="0" marR="0" lvl="0" indent="0" algn="l" defTabSz="829452"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33" b="0" i="0" u="none" strike="noStrike" kern="1200" cap="none" spc="0" baseline="0">
              <a:solidFill>
                <a:srgbClr val="000000"/>
              </a:solidFill>
              <a:uFillTx/>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3634131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Rounded Rectangle 5"/>
          <p:cNvSpPr/>
          <p:nvPr/>
        </p:nvSpPr>
        <p:spPr>
          <a:xfrm>
            <a:off x="102867" y="4789359"/>
            <a:ext cx="8913544" cy="318701"/>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83D3FF"/>
              </a:gs>
              <a:gs pos="100000">
                <a:srgbClr val="B5E2FF"/>
              </a:gs>
            </a:gsLst>
            <a:lin ang="0"/>
          </a:gradFill>
          <a:ln w="12600" cap="flat">
            <a:solidFill>
              <a:srgbClr val="41719C"/>
            </a:solidFill>
            <a:prstDash val="solid"/>
            <a:miter/>
          </a:ln>
        </p:spPr>
        <p:txBody>
          <a:bodyPr vert="horz" wrap="square" lIns="82941" tIns="41471" rIns="82941" bIns="41471" anchor="ctr" anchorCtr="1" compatLnSpc="0">
            <a:noAutofit/>
          </a:bodyPr>
          <a:lstStyle/>
          <a:p>
            <a:pPr marL="0" marR="0" lvl="0" indent="0" algn="l" defTabSz="829452"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33" b="0" i="0" u="none" strike="noStrike" kern="1200" cap="none" spc="0" baseline="0">
              <a:solidFill>
                <a:srgbClr val="000000"/>
              </a:solidFill>
              <a:uFillTx/>
              <a:latin typeface="Liberation Sans" pitchFamily="18"/>
              <a:ea typeface="Noto Sans CJK SC Regular" pitchFamily="2"/>
              <a:cs typeface="Lohit Devanagari" pitchFamily="2"/>
            </a:endParaRPr>
          </a:p>
        </p:txBody>
      </p:sp>
      <p:sp>
        <p:nvSpPr>
          <p:cNvPr id="3" name="Footer Placeholder 2"/>
          <p:cNvSpPr txBox="1">
            <a:spLocks noGrp="1"/>
          </p:cNvSpPr>
          <p:nvPr>
            <p:ph type="ftr" sz="quarter" idx="9"/>
          </p:nvPr>
        </p:nvSpPr>
        <p:spPr>
          <a:xfrm>
            <a:off x="226628" y="4847152"/>
            <a:ext cx="4961295" cy="354299"/>
          </a:xfrm>
        </p:spPr>
        <p:txBody>
          <a:bodyPr anchorCtr="0"/>
          <a:lstStyle>
            <a:lvl1pPr algn="l">
              <a:defRPr>
                <a:latin typeface="Gill Sans MT" pitchFamily="34"/>
              </a:defRPr>
            </a:lvl1pPr>
          </a:lstStyle>
          <a:p>
            <a:pPr lvl="0"/>
            <a:r>
              <a:rPr lang="fr-FR"/>
              <a:t>Astroparticle Physics - Part 3 Gravitational Waves</a:t>
            </a:r>
          </a:p>
        </p:txBody>
      </p:sp>
      <p:sp>
        <p:nvSpPr>
          <p:cNvPr id="4" name="Slide Number Placeholder 3"/>
          <p:cNvSpPr txBox="1">
            <a:spLocks noGrp="1"/>
          </p:cNvSpPr>
          <p:nvPr>
            <p:ph type="sldNum" sz="quarter" idx="8"/>
          </p:nvPr>
        </p:nvSpPr>
        <p:spPr>
          <a:xfrm>
            <a:off x="6738387" y="4831808"/>
            <a:ext cx="2130092" cy="354299"/>
          </a:xfrm>
        </p:spPr>
        <p:txBody>
          <a:bodyPr/>
          <a:lstStyle>
            <a:lvl1pPr>
              <a:defRPr>
                <a:latin typeface="Gill Sans MT" pitchFamily="34"/>
              </a:defRPr>
            </a:lvl1pPr>
          </a:lstStyle>
          <a:p>
            <a:pPr lvl="0"/>
            <a:fld id="{EFA2B790-1167-4BC0-A17A-40DFB103CBD3}" type="slidenum">
              <a:t>‹#›</a:t>
            </a:fld>
            <a:endParaRPr lang="en-US"/>
          </a:p>
        </p:txBody>
      </p:sp>
      <p:sp>
        <p:nvSpPr>
          <p:cNvPr id="5" name="Rounded Rectangle 4"/>
          <p:cNvSpPr/>
          <p:nvPr/>
        </p:nvSpPr>
        <p:spPr>
          <a:xfrm>
            <a:off x="102867" y="92736"/>
            <a:ext cx="8913544" cy="318701"/>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83D3FF"/>
              </a:gs>
              <a:gs pos="100000">
                <a:srgbClr val="B5E2FF"/>
              </a:gs>
            </a:gsLst>
            <a:lin ang="10800000"/>
          </a:gradFill>
          <a:ln w="12600" cap="flat">
            <a:solidFill>
              <a:srgbClr val="41719C"/>
            </a:solidFill>
            <a:prstDash val="solid"/>
            <a:miter/>
          </a:ln>
        </p:spPr>
        <p:txBody>
          <a:bodyPr vert="horz" wrap="square" lIns="82941" tIns="41471" rIns="82941" bIns="41471" anchor="ctr" anchorCtr="1" compatLnSpc="0">
            <a:noAutofit/>
          </a:bodyPr>
          <a:lstStyle/>
          <a:p>
            <a:pPr marL="0" marR="0" lvl="0" indent="0" algn="l" defTabSz="829452"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633" b="0" i="0" u="none" strike="noStrike" kern="1200" cap="none" spc="0" baseline="0">
              <a:solidFill>
                <a:srgbClr val="000000"/>
              </a:solidFill>
              <a:uFillTx/>
              <a:latin typeface="Liberation Sans" pitchFamily="18"/>
              <a:ea typeface="Noto Sans CJK SC Regular" pitchFamily="2"/>
              <a:cs typeface="Lohit Devanagari" pitchFamily="2"/>
            </a:endParaRPr>
          </a:p>
        </p:txBody>
      </p:sp>
      <p:sp>
        <p:nvSpPr>
          <p:cNvPr id="6" name="Title 5"/>
          <p:cNvSpPr txBox="1">
            <a:spLocks noGrp="1"/>
          </p:cNvSpPr>
          <p:nvPr>
            <p:ph type="title" idx="4294967295"/>
          </p:nvPr>
        </p:nvSpPr>
        <p:spPr>
          <a:xfrm>
            <a:off x="457170" y="205063"/>
            <a:ext cx="8229090" cy="858473"/>
          </a:xfrm>
        </p:spPr>
        <p:txBody>
          <a:bodyPr/>
          <a:lstStyle>
            <a:lvl1pPr>
              <a:defRPr/>
            </a:lvl1pPr>
          </a:lstStyle>
          <a:p>
            <a:pPr lvl="0"/>
            <a:endParaRPr lang="en-US"/>
          </a:p>
        </p:txBody>
      </p:sp>
      <p:sp>
        <p:nvSpPr>
          <p:cNvPr id="7" name="Text Placeholder 6"/>
          <p:cNvSpPr txBox="1">
            <a:spLocks noGrp="1"/>
          </p:cNvSpPr>
          <p:nvPr>
            <p:ph type="body" idx="4294967295"/>
          </p:nvPr>
        </p:nvSpPr>
        <p:spPr>
          <a:xfrm>
            <a:off x="457170" y="1203301"/>
            <a:ext cx="8229090" cy="2982943"/>
          </a:xfrm>
        </p:spPr>
        <p:txBody>
          <a:bodyPr/>
          <a:lstStyle>
            <a:lvl1pPr>
              <a:buNone/>
              <a:defRPr/>
            </a:lvl1pPr>
          </a:lstStyle>
          <a:p>
            <a:pPr lvl="0"/>
            <a:endParaRPr lang="en-US"/>
          </a:p>
        </p:txBody>
      </p:sp>
    </p:spTree>
    <p:extLst>
      <p:ext uri="{BB962C8B-B14F-4D97-AF65-F5344CB8AC3E}">
        <p14:creationId xmlns:p14="http://schemas.microsoft.com/office/powerpoint/2010/main" val="4245975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sci.esa.int/web/planck/-/60504-measurements-of-the-hubble-constan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hyperlink" Target="https://arxiv.org/pdf/1907.12875.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physics.info/nucleosynthesis/" TargetMode="External"/><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hyperlink" Target="http://zarija.com/s_structure_formation.html" TargetMode="External"/><Relationship Id="rId2" Type="http://schemas.openxmlformats.org/officeDocument/2006/relationships/image" Target="../media/image78.jpeg"/><Relationship Id="rId1" Type="http://schemas.openxmlformats.org/officeDocument/2006/relationships/slideLayout" Target="../slideLayouts/slideLayout12.xml"/><Relationship Id="rId4" Type="http://schemas.openxmlformats.org/officeDocument/2006/relationships/hyperlink" Target="https://www.uio.no/studier/emner/matnat/astro/AST4320/h12/undervisningsmateriale/psmassfunction.pdf"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91.jpg"/><Relationship Id="rId2" Type="http://schemas.openxmlformats.org/officeDocument/2006/relationships/image" Target="../media/image86.jpg"/><Relationship Id="rId1" Type="http://schemas.openxmlformats.org/officeDocument/2006/relationships/slideLayout" Target="../slideLayouts/slideLayout12.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gif"/><Relationship Id="rId5" Type="http://schemas.openxmlformats.org/officeDocument/2006/relationships/image" Target="../media/image10.jpg"/><Relationship Id="rId4" Type="http://schemas.openxmlformats.org/officeDocument/2006/relationships/hyperlink" Target="http://www.jb.man.ac.uk/distance/frontiers/pulsars/section1.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omputersandmapping.files.wordpress.com/2010/04/infraredmapofuniver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074" y="860514"/>
            <a:ext cx="6168361" cy="3084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14074" y="114849"/>
            <a:ext cx="8375169" cy="718673"/>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dirty="0" smtClean="0">
                <a:solidFill>
                  <a:srgbClr val="FF0000"/>
                </a:solidFill>
                <a:uFillTx/>
                <a:latin typeface="Kristen ITC" pitchFamily="66"/>
                <a:ea typeface="Noto Sans CJK SC Regular" pitchFamily="2"/>
                <a:cs typeface="Lohit Devanagari" pitchFamily="2"/>
              </a:rPr>
              <a:t>Dark Matter and </a:t>
            </a:r>
            <a:r>
              <a:rPr lang="de-AT" sz="3600" kern="1200" dirty="0" smtClean="0">
                <a:solidFill>
                  <a:srgbClr val="FF0000"/>
                </a:solidFill>
                <a:latin typeface="Kristen ITC" pitchFamily="66"/>
                <a:ea typeface="Noto Sans CJK SC Regular" pitchFamily="2"/>
                <a:cs typeface="Lohit Devanagari" pitchFamily="2"/>
              </a:rPr>
              <a:t>Cosmology</a:t>
            </a:r>
            <a:endParaRPr lang="en-US" sz="3600" b="0" i="0" u="none" strike="noStrike" kern="1200" cap="none" spc="0" baseline="0" dirty="0">
              <a:solidFill>
                <a:srgbClr val="FF0000"/>
              </a:solidFill>
              <a:uFillTx/>
              <a:latin typeface="Kristen ITC" pitchFamily="66"/>
              <a:ea typeface="Noto Sans CJK SC Regular" pitchFamily="2"/>
              <a:cs typeface="Lohit Devanagari" pitchFamily="2"/>
            </a:endParaRPr>
          </a:p>
        </p:txBody>
      </p:sp>
      <p:sp>
        <p:nvSpPr>
          <p:cNvPr id="6" name="TextBox 6"/>
          <p:cNvSpPr txBox="1"/>
          <p:nvPr/>
        </p:nvSpPr>
        <p:spPr>
          <a:xfrm>
            <a:off x="5755383" y="3796745"/>
            <a:ext cx="3509640" cy="1346755"/>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dirty="0" err="1">
                <a:solidFill>
                  <a:srgbClr val="FF0000"/>
                </a:solidFill>
                <a:uFillTx/>
                <a:latin typeface="Kristen ITC" pitchFamily="66"/>
                <a:ea typeface="Noto Sans CJK SC Regular" pitchFamily="2"/>
                <a:cs typeface="Lohit Devanagari" pitchFamily="2"/>
              </a:rPr>
              <a:t>Astroparticle</a:t>
            </a:r>
            <a:r>
              <a:rPr lang="en-US" sz="2400" b="0" i="0" u="none" strike="noStrike" kern="1200" cap="none" spc="0" baseline="0" dirty="0">
                <a:solidFill>
                  <a:srgbClr val="FF0000"/>
                </a:solidFill>
                <a:uFillTx/>
                <a:latin typeface="Kristen ITC" pitchFamily="66"/>
                <a:ea typeface="Noto Sans CJK SC Regular" pitchFamily="2"/>
                <a:cs typeface="Lohit Devanagari" pitchFamily="2"/>
              </a:rPr>
              <a:t> Physics</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de-AT" sz="2400" b="0" i="0" u="none" strike="noStrike" kern="1200" cap="none" spc="0" baseline="0">
                <a:solidFill>
                  <a:srgbClr val="FF0000"/>
                </a:solidFill>
                <a:uFillTx/>
                <a:latin typeface="Kristen ITC" pitchFamily="66"/>
                <a:ea typeface="Noto Sans CJK SC Regular" pitchFamily="2"/>
                <a:cs typeface="Lohit Devanagari" pitchFamily="2"/>
              </a:rPr>
              <a:t>Part </a:t>
            </a:r>
            <a:r>
              <a:rPr lang="de-AT" sz="2400" kern="1200" dirty="0">
                <a:solidFill>
                  <a:srgbClr val="FF0000"/>
                </a:solidFill>
                <a:latin typeface="Kristen ITC" pitchFamily="66"/>
                <a:ea typeface="Noto Sans CJK SC Regular" pitchFamily="2"/>
                <a:cs typeface="Lohit Devanagari" pitchFamily="2"/>
              </a:rPr>
              <a:t>6</a:t>
            </a:r>
            <a:r>
              <a:rPr lang="en-US" sz="2400" b="0" i="0" u="none" strike="noStrike" kern="1200" cap="none" spc="0" baseline="0" smtClean="0">
                <a:solidFill>
                  <a:srgbClr val="FF0000"/>
                </a:solidFill>
                <a:uFillTx/>
                <a:latin typeface="Kristen ITC" pitchFamily="66"/>
                <a:ea typeface="Noto Sans CJK SC Regular" pitchFamily="2"/>
                <a:cs typeface="Lohit Devanagari" pitchFamily="2"/>
              </a:rPr>
              <a:t> </a:t>
            </a:r>
            <a:r>
              <a:rPr lang="en-US" sz="2400" b="0" i="0" u="none" strike="noStrike" kern="1200" cap="none" spc="0" baseline="0" dirty="0">
                <a:solidFill>
                  <a:srgbClr val="FF0000"/>
                </a:solidFill>
                <a:uFillTx/>
                <a:latin typeface="Kristen ITC" pitchFamily="66"/>
                <a:ea typeface="Noto Sans CJK SC Regular" pitchFamily="2"/>
                <a:cs typeface="Lohit Devanagari" pitchFamily="2"/>
              </a:rPr>
              <a:t>– WS 2019</a:t>
            </a:r>
          </a:p>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de-AT" sz="2400" b="0" i="0" u="none" strike="noStrike" kern="1200" cap="none" spc="0" baseline="0" dirty="0">
                <a:solidFill>
                  <a:srgbClr val="FF0000"/>
                </a:solidFill>
                <a:uFillTx/>
                <a:latin typeface="Kristen ITC" pitchFamily="66"/>
                <a:ea typeface="Noto Sans CJK SC Regular" pitchFamily="2"/>
                <a:cs typeface="Lohit Devanagari" pitchFamily="2"/>
              </a:rPr>
              <a:t>Federico Ambrogi</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 smtClean="0"/>
              <a:t>1</a:t>
            </a:fld>
            <a:endParaRPr lang="it"/>
          </a:p>
        </p:txBody>
      </p:sp>
    </p:spTree>
    <p:extLst>
      <p:ext uri="{BB962C8B-B14F-4D97-AF65-F5344CB8AC3E}">
        <p14:creationId xmlns:p14="http://schemas.microsoft.com/office/powerpoint/2010/main" val="2190033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4;p13"/>
          <p:cNvPicPr preferRelativeResize="0"/>
          <p:nvPr/>
        </p:nvPicPr>
        <p:blipFill>
          <a:blip r:embed="rId2">
            <a:alphaModFix/>
          </a:blip>
          <a:stretch>
            <a:fillRect/>
          </a:stretch>
        </p:blipFill>
        <p:spPr>
          <a:xfrm>
            <a:off x="147609" y="715992"/>
            <a:ext cx="3371968" cy="3245452"/>
          </a:xfrm>
          <a:prstGeom prst="rect">
            <a:avLst/>
          </a:prstGeom>
          <a:noFill/>
          <a:ln>
            <a:noFill/>
          </a:ln>
        </p:spPr>
      </p:pic>
      <p:pic>
        <p:nvPicPr>
          <p:cNvPr id="3" name="Picture 2"/>
          <p:cNvPicPr>
            <a:picLocks noChangeAspect="1"/>
          </p:cNvPicPr>
          <p:nvPr/>
        </p:nvPicPr>
        <p:blipFill>
          <a:blip r:embed="rId3"/>
          <a:stretch>
            <a:fillRect/>
          </a:stretch>
        </p:blipFill>
        <p:spPr>
          <a:xfrm>
            <a:off x="3062376" y="535797"/>
            <a:ext cx="5890121" cy="1769297"/>
          </a:xfrm>
          <a:prstGeom prst="rect">
            <a:avLst/>
          </a:prstGeom>
        </p:spPr>
      </p:pic>
      <p:sp>
        <p:nvSpPr>
          <p:cNvPr id="4"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Geometry of the Universe</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5" name="Footer Placeholder 4"/>
          <p:cNvSpPr>
            <a:spLocks noGrp="1"/>
          </p:cNvSpPr>
          <p:nvPr>
            <p:ph type="ftr" sz="quarter" idx="9"/>
          </p:nvPr>
        </p:nvSpPr>
        <p:spPr/>
        <p:txBody>
          <a:bodyPr/>
          <a:lstStyle/>
          <a:p>
            <a:r>
              <a:rPr lang="fr-FR" smtClean="0"/>
              <a:t>Astroparticle Physics - Part 5 DM and Cosmology</a:t>
            </a:r>
            <a:endParaRPr lang="fr-FR" dirty="0"/>
          </a:p>
        </p:txBody>
      </p:sp>
      <p:sp>
        <p:nvSpPr>
          <p:cNvPr id="6" name="Slide Number Placeholder 5"/>
          <p:cNvSpPr>
            <a:spLocks noGrp="1"/>
          </p:cNvSpPr>
          <p:nvPr>
            <p:ph type="sldNum" sz="quarter" idx="8"/>
          </p:nvPr>
        </p:nvSpPr>
        <p:spPr/>
        <p:txBody>
          <a:bodyPr/>
          <a:lstStyle/>
          <a:p>
            <a:pPr lvl="0"/>
            <a:fld id="{BDCB8DC9-8952-47EE-923F-5809FD4D53AE}" type="slidenum">
              <a:rPr lang="en-US" smtClean="0"/>
              <a:t>10</a:t>
            </a:fld>
            <a:endParaRPr lang="en-US"/>
          </a:p>
        </p:txBody>
      </p:sp>
    </p:spTree>
    <p:extLst>
      <p:ext uri="{BB962C8B-B14F-4D97-AF65-F5344CB8AC3E}">
        <p14:creationId xmlns:p14="http://schemas.microsoft.com/office/powerpoint/2010/main" val="304122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3866" y="526212"/>
            <a:ext cx="5320134" cy="3938766"/>
          </a:xfrm>
          <a:prstGeom prst="rect">
            <a:avLst/>
          </a:prstGeom>
        </p:spPr>
      </p:pic>
      <p:pic>
        <p:nvPicPr>
          <p:cNvPr id="5" name="Google Shape;54;p13"/>
          <p:cNvPicPr preferRelativeResize="0"/>
          <p:nvPr/>
        </p:nvPicPr>
        <p:blipFill>
          <a:blip r:embed="rId3">
            <a:alphaModFix/>
          </a:blip>
          <a:stretch>
            <a:fillRect/>
          </a:stretch>
        </p:blipFill>
        <p:spPr>
          <a:xfrm>
            <a:off x="147609" y="715992"/>
            <a:ext cx="3371968" cy="3245452"/>
          </a:xfrm>
          <a:prstGeom prst="rect">
            <a:avLst/>
          </a:prstGeom>
          <a:noFill/>
          <a:ln>
            <a:noFill/>
          </a:ln>
        </p:spPr>
      </p:pic>
      <p:sp>
        <p:nvSpPr>
          <p:cNvPr id="6" name="TextBox 5"/>
          <p:cNvSpPr txBox="1"/>
          <p:nvPr/>
        </p:nvSpPr>
        <p:spPr>
          <a:xfrm>
            <a:off x="147609" y="3961444"/>
            <a:ext cx="3742904" cy="738664"/>
          </a:xfrm>
          <a:prstGeom prst="rect">
            <a:avLst/>
          </a:prstGeom>
          <a:noFill/>
        </p:spPr>
        <p:txBody>
          <a:bodyPr wrap="square" rtlCol="0">
            <a:spAutoFit/>
          </a:bodyPr>
          <a:lstStyle/>
          <a:p>
            <a:r>
              <a:rPr lang="de-AT" dirty="0" smtClean="0">
                <a:latin typeface="Calibri" panose="020F0502020204030204" pitchFamily="34" charset="0"/>
                <a:cs typeface="Calibri" panose="020F0502020204030204" pitchFamily="34" charset="0"/>
              </a:rPr>
              <a:t>Depending on the geometry, the dimension of distant object changes according to the angle formed by the light</a:t>
            </a:r>
            <a:endParaRPr lang="en-US" dirty="0">
              <a:latin typeface="Calibri" panose="020F0502020204030204" pitchFamily="34" charset="0"/>
              <a:cs typeface="Calibri" panose="020F0502020204030204" pitchFamily="34" charset="0"/>
            </a:endParaRPr>
          </a:p>
        </p:txBody>
      </p:sp>
      <p:sp>
        <p:nvSpPr>
          <p:cNvPr id="7"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Geometry of the Universe</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8" name="Footer Placeholder 7"/>
          <p:cNvSpPr>
            <a:spLocks noGrp="1"/>
          </p:cNvSpPr>
          <p:nvPr>
            <p:ph type="ftr" sz="quarter" idx="9"/>
          </p:nvPr>
        </p:nvSpPr>
        <p:spPr/>
        <p:txBody>
          <a:bodyPr/>
          <a:lstStyle/>
          <a:p>
            <a:r>
              <a:rPr lang="fr-FR" smtClean="0"/>
              <a:t>Astroparticle Physics - Part 5 DM and Cosmology</a:t>
            </a:r>
            <a:endParaRPr lang="fr-FR" dirty="0"/>
          </a:p>
        </p:txBody>
      </p:sp>
      <p:sp>
        <p:nvSpPr>
          <p:cNvPr id="9" name="Slide Number Placeholder 8"/>
          <p:cNvSpPr>
            <a:spLocks noGrp="1"/>
          </p:cNvSpPr>
          <p:nvPr>
            <p:ph type="sldNum" sz="quarter" idx="8"/>
          </p:nvPr>
        </p:nvSpPr>
        <p:spPr/>
        <p:txBody>
          <a:bodyPr/>
          <a:lstStyle/>
          <a:p>
            <a:pPr lvl="0"/>
            <a:fld id="{BDCB8DC9-8952-47EE-923F-5809FD4D53AE}" type="slidenum">
              <a:rPr lang="en-US" smtClean="0"/>
              <a:t>11</a:t>
            </a:fld>
            <a:endParaRPr lang="en-US"/>
          </a:p>
        </p:txBody>
      </p:sp>
    </p:spTree>
    <p:extLst>
      <p:ext uri="{BB962C8B-B14F-4D97-AF65-F5344CB8AC3E}">
        <p14:creationId xmlns:p14="http://schemas.microsoft.com/office/powerpoint/2010/main" val="1457220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lvl="0">
              <a:defRPr sz="1800" b="0" i="0" u="none" strike="noStrike" kern="0" cap="none" spc="0" baseline="0">
                <a:solidFill>
                  <a:srgbClr val="000000"/>
                </a:solidFill>
                <a:uFillTx/>
              </a:defRPr>
            </a:pPr>
            <a:r>
              <a:rPr lang="en-US" sz="1800" dirty="0" smtClean="0">
                <a:latin typeface="Calibri" panose="020F0502020204030204" pitchFamily="34" charset="0"/>
                <a:cs typeface="Calibri" panose="020F0502020204030204" pitchFamily="34" charset="0"/>
              </a:rPr>
              <a:t>Friedman’s Solutions </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3" name="Picture 2"/>
          <p:cNvPicPr>
            <a:picLocks noChangeAspect="1"/>
          </p:cNvPicPr>
          <p:nvPr/>
        </p:nvPicPr>
        <p:blipFill>
          <a:blip r:embed="rId2"/>
          <a:stretch>
            <a:fillRect/>
          </a:stretch>
        </p:blipFill>
        <p:spPr>
          <a:xfrm>
            <a:off x="275235" y="1264116"/>
            <a:ext cx="2485218" cy="692904"/>
          </a:xfrm>
          <a:prstGeom prst="rect">
            <a:avLst/>
          </a:prstGeom>
        </p:spPr>
      </p:pic>
      <p:pic>
        <p:nvPicPr>
          <p:cNvPr id="4" name="Picture 3"/>
          <p:cNvPicPr>
            <a:picLocks noChangeAspect="1"/>
          </p:cNvPicPr>
          <p:nvPr/>
        </p:nvPicPr>
        <p:blipFill>
          <a:blip r:embed="rId3"/>
          <a:stretch>
            <a:fillRect/>
          </a:stretch>
        </p:blipFill>
        <p:spPr>
          <a:xfrm>
            <a:off x="352874" y="569343"/>
            <a:ext cx="2321315" cy="555529"/>
          </a:xfrm>
          <a:prstGeom prst="rect">
            <a:avLst/>
          </a:prstGeom>
        </p:spPr>
      </p:pic>
      <p:pic>
        <p:nvPicPr>
          <p:cNvPr id="5" name="Picture 4"/>
          <p:cNvPicPr>
            <a:picLocks noChangeAspect="1"/>
          </p:cNvPicPr>
          <p:nvPr/>
        </p:nvPicPr>
        <p:blipFill>
          <a:blip r:embed="rId4"/>
          <a:stretch>
            <a:fillRect/>
          </a:stretch>
        </p:blipFill>
        <p:spPr>
          <a:xfrm>
            <a:off x="4997673" y="1235143"/>
            <a:ext cx="2550263" cy="501859"/>
          </a:xfrm>
          <a:prstGeom prst="rect">
            <a:avLst/>
          </a:prstGeom>
        </p:spPr>
      </p:pic>
      <p:pic>
        <p:nvPicPr>
          <p:cNvPr id="6" name="Picture 5"/>
          <p:cNvPicPr>
            <a:picLocks noChangeAspect="1"/>
          </p:cNvPicPr>
          <p:nvPr/>
        </p:nvPicPr>
        <p:blipFill>
          <a:blip r:embed="rId5"/>
          <a:stretch>
            <a:fillRect/>
          </a:stretch>
        </p:blipFill>
        <p:spPr>
          <a:xfrm>
            <a:off x="5798030" y="1756471"/>
            <a:ext cx="1327390" cy="353971"/>
          </a:xfrm>
          <a:prstGeom prst="rect">
            <a:avLst/>
          </a:prstGeom>
        </p:spPr>
      </p:pic>
      <p:sp>
        <p:nvSpPr>
          <p:cNvPr id="7" name="TextBox 6"/>
          <p:cNvSpPr txBox="1"/>
          <p:nvPr/>
        </p:nvSpPr>
        <p:spPr>
          <a:xfrm>
            <a:off x="3804249" y="569343"/>
            <a:ext cx="5149970" cy="646331"/>
          </a:xfrm>
          <a:prstGeom prst="rect">
            <a:avLst/>
          </a:prstGeom>
          <a:noFill/>
        </p:spPr>
        <p:txBody>
          <a:bodyPr wrap="square" rtlCol="0">
            <a:spAutoFit/>
          </a:bodyPr>
          <a:lstStyle/>
          <a:p>
            <a:r>
              <a:rPr lang="de-AT" sz="1800" dirty="0" smtClean="0">
                <a:latin typeface="Calibri" panose="020F0502020204030204" pitchFamily="34" charset="0"/>
                <a:cs typeface="Calibri" panose="020F0502020204030204" pitchFamily="34" charset="0"/>
              </a:rPr>
              <a:t>The two solutions are not independent, but can be retrieved by considering the adiabatic condition: </a:t>
            </a:r>
            <a:endParaRPr lang="en-US" sz="1800" dirty="0">
              <a:latin typeface="Calibri" panose="020F0502020204030204" pitchFamily="34" charset="0"/>
              <a:cs typeface="Calibri" panose="020F0502020204030204" pitchFamily="34" charset="0"/>
            </a:endParaRPr>
          </a:p>
        </p:txBody>
      </p:sp>
      <p:sp>
        <p:nvSpPr>
          <p:cNvPr id="8" name="TextBox 7"/>
          <p:cNvSpPr txBox="1"/>
          <p:nvPr/>
        </p:nvSpPr>
        <p:spPr>
          <a:xfrm>
            <a:off x="275235" y="2264598"/>
            <a:ext cx="8497829" cy="1569660"/>
          </a:xfrm>
          <a:prstGeom prst="rect">
            <a:avLst/>
          </a:prstGeom>
          <a:noFill/>
        </p:spPr>
        <p:txBody>
          <a:bodyPr wrap="square" rtlCol="0">
            <a:spAutoFit/>
          </a:bodyPr>
          <a:lstStyle/>
          <a:p>
            <a:r>
              <a:rPr lang="de-AT" sz="1600" dirty="0" smtClean="0">
                <a:latin typeface="Calibri" panose="020F0502020204030204" pitchFamily="34" charset="0"/>
                <a:cs typeface="Calibri" panose="020F0502020204030204" pitchFamily="34" charset="0"/>
              </a:rPr>
              <a:t>Such kind of Universe cannot be static, unless the pressure assumes a negative value:</a:t>
            </a:r>
          </a:p>
          <a:p>
            <a:endParaRPr lang="de-AT" sz="1600" dirty="0" smtClean="0">
              <a:latin typeface="Calibri" panose="020F0502020204030204" pitchFamily="34" charset="0"/>
              <a:cs typeface="Calibri" panose="020F0502020204030204" pitchFamily="34" charset="0"/>
            </a:endParaRPr>
          </a:p>
          <a:p>
            <a:endParaRPr lang="de-AT" sz="1600" dirty="0">
              <a:latin typeface="Calibri" panose="020F0502020204030204" pitchFamily="34" charset="0"/>
              <a:cs typeface="Calibri" panose="020F0502020204030204" pitchFamily="34" charset="0"/>
            </a:endParaRPr>
          </a:p>
          <a:p>
            <a:endParaRPr lang="de-AT" sz="1600" dirty="0" smtClean="0">
              <a:latin typeface="Calibri" panose="020F0502020204030204" pitchFamily="34" charset="0"/>
              <a:cs typeface="Calibri" panose="020F0502020204030204" pitchFamily="34" charset="0"/>
            </a:endParaRPr>
          </a:p>
          <a:p>
            <a:endParaRPr lang="de-AT" sz="1600" dirty="0">
              <a:latin typeface="Calibri" panose="020F0502020204030204" pitchFamily="34" charset="0"/>
              <a:cs typeface="Calibri" panose="020F0502020204030204" pitchFamily="34" charset="0"/>
            </a:endParaRPr>
          </a:p>
          <a:p>
            <a:r>
              <a:rPr lang="de-AT" sz="1600" dirty="0" smtClean="0">
                <a:latin typeface="Calibri" panose="020F0502020204030204" pitchFamily="34" charset="0"/>
                <a:cs typeface="Calibri" panose="020F0502020204030204" pitchFamily="34" charset="0"/>
              </a:rPr>
              <a:t>This lead Einstein to introduce the Cosmological Constant </a:t>
            </a:r>
            <a:r>
              <a:rPr lang="el-GR" sz="1600" kern="1200" dirty="0">
                <a:latin typeface="Calibri" panose="020F0502020204030204" pitchFamily="34" charset="0"/>
                <a:ea typeface="Noto Sans CJK SC Regular" pitchFamily="2"/>
                <a:cs typeface="Calibri" panose="020F0502020204030204" pitchFamily="34" charset="0"/>
              </a:rPr>
              <a:t>Λ</a:t>
            </a:r>
            <a:endParaRPr lang="en-US" sz="1600" dirty="0">
              <a:latin typeface="Calibri" panose="020F0502020204030204" pitchFamily="34" charset="0"/>
              <a:cs typeface="Calibri" panose="020F0502020204030204" pitchFamily="34" charset="0"/>
            </a:endParaRPr>
          </a:p>
        </p:txBody>
      </p:sp>
      <p:pic>
        <p:nvPicPr>
          <p:cNvPr id="9" name="Picture 8"/>
          <p:cNvPicPr>
            <a:picLocks noChangeAspect="1"/>
          </p:cNvPicPr>
          <p:nvPr/>
        </p:nvPicPr>
        <p:blipFill>
          <a:blip r:embed="rId6"/>
          <a:stretch>
            <a:fillRect/>
          </a:stretch>
        </p:blipFill>
        <p:spPr>
          <a:xfrm>
            <a:off x="3174521" y="2623685"/>
            <a:ext cx="1259455" cy="671097"/>
          </a:xfrm>
          <a:prstGeom prst="rect">
            <a:avLst/>
          </a:prstGeom>
        </p:spPr>
      </p:pic>
      <p:pic>
        <p:nvPicPr>
          <p:cNvPr id="10" name="Picture 9"/>
          <p:cNvPicPr>
            <a:picLocks noChangeAspect="1"/>
          </p:cNvPicPr>
          <p:nvPr/>
        </p:nvPicPr>
        <p:blipFill rotWithShape="1">
          <a:blip r:embed="rId7"/>
          <a:srcRect r="52126"/>
          <a:stretch/>
        </p:blipFill>
        <p:spPr>
          <a:xfrm>
            <a:off x="890080" y="3834258"/>
            <a:ext cx="1606342" cy="794876"/>
          </a:xfrm>
          <a:prstGeom prst="rect">
            <a:avLst/>
          </a:prstGeom>
        </p:spPr>
      </p:pic>
      <p:pic>
        <p:nvPicPr>
          <p:cNvPr id="11" name="Picture 10"/>
          <p:cNvPicPr>
            <a:picLocks noChangeAspect="1"/>
          </p:cNvPicPr>
          <p:nvPr/>
        </p:nvPicPr>
        <p:blipFill>
          <a:blip r:embed="rId7"/>
          <a:stretch>
            <a:fillRect/>
          </a:stretch>
        </p:blipFill>
        <p:spPr>
          <a:xfrm>
            <a:off x="4524149" y="3834258"/>
            <a:ext cx="3355364" cy="794876"/>
          </a:xfrm>
          <a:prstGeom prst="rect">
            <a:avLst/>
          </a:prstGeom>
        </p:spPr>
      </p:pic>
      <p:pic>
        <p:nvPicPr>
          <p:cNvPr id="12" name="Picture 11"/>
          <p:cNvPicPr>
            <a:picLocks noChangeAspect="1"/>
          </p:cNvPicPr>
          <p:nvPr/>
        </p:nvPicPr>
        <p:blipFill rotWithShape="1">
          <a:blip r:embed="rId7"/>
          <a:srcRect l="68442" r="450"/>
          <a:stretch/>
        </p:blipFill>
        <p:spPr>
          <a:xfrm>
            <a:off x="2586802" y="3867900"/>
            <a:ext cx="1043796" cy="794876"/>
          </a:xfrm>
          <a:prstGeom prst="rect">
            <a:avLst/>
          </a:prstGeom>
        </p:spPr>
      </p:pic>
      <p:sp>
        <p:nvSpPr>
          <p:cNvPr id="13" name="Right Arrow 12"/>
          <p:cNvSpPr/>
          <p:nvPr/>
        </p:nvSpPr>
        <p:spPr>
          <a:xfrm>
            <a:off x="3899138" y="4183826"/>
            <a:ext cx="719901" cy="26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13"/>
          <p:cNvSpPr>
            <a:spLocks noGrp="1"/>
          </p:cNvSpPr>
          <p:nvPr>
            <p:ph type="ftr" sz="quarter" idx="9"/>
          </p:nvPr>
        </p:nvSpPr>
        <p:spPr/>
        <p:txBody>
          <a:bodyPr/>
          <a:lstStyle/>
          <a:p>
            <a:r>
              <a:rPr lang="fr-FR" smtClean="0"/>
              <a:t>Astroparticle Physics - Part 5 DM and Cosmology</a:t>
            </a:r>
            <a:endParaRPr lang="fr-FR" dirty="0"/>
          </a:p>
        </p:txBody>
      </p:sp>
      <p:sp>
        <p:nvSpPr>
          <p:cNvPr id="15" name="Slide Number Placeholder 14"/>
          <p:cNvSpPr>
            <a:spLocks noGrp="1"/>
          </p:cNvSpPr>
          <p:nvPr>
            <p:ph type="sldNum" sz="quarter" idx="8"/>
          </p:nvPr>
        </p:nvSpPr>
        <p:spPr/>
        <p:txBody>
          <a:bodyPr/>
          <a:lstStyle/>
          <a:p>
            <a:pPr lvl="0"/>
            <a:fld id="{BDCB8DC9-8952-47EE-923F-5809FD4D53AE}" type="slidenum">
              <a:rPr lang="en-US" smtClean="0"/>
              <a:t>12</a:t>
            </a:fld>
            <a:endParaRPr lang="en-US"/>
          </a:p>
        </p:txBody>
      </p:sp>
    </p:spTree>
    <p:extLst>
      <p:ext uri="{BB962C8B-B14F-4D97-AF65-F5344CB8AC3E}">
        <p14:creationId xmlns:p14="http://schemas.microsoft.com/office/powerpoint/2010/main" val="925120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lvl="0">
              <a:defRPr sz="1800" b="0" i="0" u="none" strike="noStrike" kern="0" cap="none" spc="0" baseline="0">
                <a:solidFill>
                  <a:srgbClr val="000000"/>
                </a:solidFill>
                <a:uFillTx/>
              </a:defRPr>
            </a:pPr>
            <a:r>
              <a:rPr lang="en-US" sz="1800" dirty="0" smtClean="0">
                <a:latin typeface="Calibri" panose="020F0502020204030204" pitchFamily="34" charset="0"/>
                <a:cs typeface="Calibri" panose="020F0502020204030204" pitchFamily="34" charset="0"/>
              </a:rPr>
              <a:t>Friedman’s Solutions </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10" name="Picture 9"/>
          <p:cNvPicPr>
            <a:picLocks noChangeAspect="1"/>
          </p:cNvPicPr>
          <p:nvPr/>
        </p:nvPicPr>
        <p:blipFill rotWithShape="1">
          <a:blip r:embed="rId2"/>
          <a:srcRect r="52126"/>
          <a:stretch/>
        </p:blipFill>
        <p:spPr>
          <a:xfrm>
            <a:off x="890080" y="3834258"/>
            <a:ext cx="1606342" cy="794876"/>
          </a:xfrm>
          <a:prstGeom prst="rect">
            <a:avLst/>
          </a:prstGeom>
        </p:spPr>
      </p:pic>
      <p:pic>
        <p:nvPicPr>
          <p:cNvPr id="11" name="Picture 10"/>
          <p:cNvPicPr>
            <a:picLocks noChangeAspect="1"/>
          </p:cNvPicPr>
          <p:nvPr/>
        </p:nvPicPr>
        <p:blipFill>
          <a:blip r:embed="rId2"/>
          <a:stretch>
            <a:fillRect/>
          </a:stretch>
        </p:blipFill>
        <p:spPr>
          <a:xfrm>
            <a:off x="4524149" y="3834258"/>
            <a:ext cx="3355364" cy="794876"/>
          </a:xfrm>
          <a:prstGeom prst="rect">
            <a:avLst/>
          </a:prstGeom>
        </p:spPr>
      </p:pic>
      <p:pic>
        <p:nvPicPr>
          <p:cNvPr id="12" name="Picture 11"/>
          <p:cNvPicPr>
            <a:picLocks noChangeAspect="1"/>
          </p:cNvPicPr>
          <p:nvPr/>
        </p:nvPicPr>
        <p:blipFill rotWithShape="1">
          <a:blip r:embed="rId2"/>
          <a:srcRect l="68442" r="450"/>
          <a:stretch/>
        </p:blipFill>
        <p:spPr>
          <a:xfrm>
            <a:off x="2586802" y="3867900"/>
            <a:ext cx="1043796" cy="794876"/>
          </a:xfrm>
          <a:prstGeom prst="rect">
            <a:avLst/>
          </a:prstGeom>
        </p:spPr>
      </p:pic>
      <p:sp>
        <p:nvSpPr>
          <p:cNvPr id="13" name="Right Arrow 12"/>
          <p:cNvSpPr/>
          <p:nvPr/>
        </p:nvSpPr>
        <p:spPr>
          <a:xfrm>
            <a:off x="3899138" y="4183826"/>
            <a:ext cx="719901" cy="26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82673" y="2298240"/>
            <a:ext cx="8272732" cy="1569660"/>
          </a:xfrm>
          <a:prstGeom prst="rect">
            <a:avLst/>
          </a:prstGeom>
          <a:noFill/>
        </p:spPr>
        <p:txBody>
          <a:bodyPr wrap="square" rtlCol="0">
            <a:spAutoFit/>
          </a:bodyPr>
          <a:lstStyle/>
          <a:p>
            <a:r>
              <a:rPr lang="en-US" sz="1600" dirty="0" smtClean="0">
                <a:latin typeface="Calibri" panose="020F0502020204030204" pitchFamily="34" charset="0"/>
                <a:cs typeface="Calibri" panose="020F0502020204030204" pitchFamily="34" charset="0"/>
              </a:rPr>
              <a:t>“ With an </a:t>
            </a:r>
            <a:r>
              <a:rPr lang="en-US" sz="1600" dirty="0">
                <a:latin typeface="Calibri" panose="020F0502020204030204" pitchFamily="34" charset="0"/>
                <a:cs typeface="Calibri" panose="020F0502020204030204" pitchFamily="34" charset="0"/>
              </a:rPr>
              <a:t>appropriate choice of Λ, one can obtain a static cosmological model. </a:t>
            </a:r>
            <a:r>
              <a:rPr lang="en-US" sz="1600" dirty="0" smtClean="0">
                <a:latin typeface="Calibri" panose="020F0502020204030204" pitchFamily="34" charset="0"/>
                <a:cs typeface="Calibri" panose="020F0502020204030204" pitchFamily="34" charset="0"/>
              </a:rPr>
              <a:t>Equation … represents </a:t>
            </a:r>
            <a:r>
              <a:rPr lang="en-US" sz="1600" dirty="0">
                <a:latin typeface="Calibri" panose="020F0502020204030204" pitchFamily="34" charset="0"/>
                <a:cs typeface="Calibri" panose="020F0502020204030204" pitchFamily="34" charset="0"/>
              </a:rPr>
              <a:t>the most general possible modiﬁcation of the Einstein equations that still satisﬁes the condition that </a:t>
            </a:r>
            <a:r>
              <a:rPr lang="en-US" sz="1600" dirty="0" err="1">
                <a:latin typeface="Calibri" panose="020F0502020204030204" pitchFamily="34" charset="0"/>
                <a:cs typeface="Calibri" panose="020F0502020204030204" pitchFamily="34" charset="0"/>
              </a:rPr>
              <a:t>Tij</a:t>
            </a:r>
            <a:r>
              <a:rPr lang="en-US" sz="1600" dirty="0">
                <a:latin typeface="Calibri" panose="020F0502020204030204" pitchFamily="34" charset="0"/>
                <a:cs typeface="Calibri" panose="020F0502020204030204" pitchFamily="34" charset="0"/>
              </a:rPr>
              <a:t> is equal to a tensor constructed from the metric </a:t>
            </a:r>
            <a:r>
              <a:rPr lang="en-US" sz="1600" dirty="0" err="1">
                <a:latin typeface="Calibri" panose="020F0502020204030204" pitchFamily="34" charset="0"/>
                <a:cs typeface="Calibri" panose="020F0502020204030204" pitchFamily="34" charset="0"/>
              </a:rPr>
              <a:t>gij</a:t>
            </a:r>
            <a:r>
              <a:rPr lang="en-US" sz="1600" dirty="0">
                <a:latin typeface="Calibri" panose="020F0502020204030204" pitchFamily="34" charset="0"/>
                <a:cs typeface="Calibri" panose="020F0502020204030204" pitchFamily="34" charset="0"/>
              </a:rPr>
              <a:t> and its ﬁrst and second derivatives, and is linear in the second derivative. </a:t>
            </a:r>
            <a:r>
              <a:rPr lang="en-US" sz="1600" dirty="0" smtClean="0">
                <a:latin typeface="Calibri" panose="020F0502020204030204" pitchFamily="34" charset="0"/>
                <a:cs typeface="Calibri" panose="020F0502020204030204" pitchFamily="34" charset="0"/>
              </a:rPr>
              <a:t>The </a:t>
            </a:r>
            <a:r>
              <a:rPr lang="en-US" sz="1600" dirty="0">
                <a:latin typeface="Calibri" panose="020F0502020204030204" pitchFamily="34" charset="0"/>
                <a:cs typeface="Calibri" panose="020F0502020204030204" pitchFamily="34" charset="0"/>
              </a:rPr>
              <a:t>strongest constraint one can place on Λ from observations is that it should be suﬃciently small so as not to change the laws of planetary </a:t>
            </a:r>
            <a:r>
              <a:rPr lang="en-US" sz="1600" dirty="0" smtClean="0">
                <a:latin typeface="Calibri" panose="020F0502020204030204" pitchFamily="34" charset="0"/>
                <a:cs typeface="Calibri" panose="020F0502020204030204" pitchFamily="34" charset="0"/>
              </a:rPr>
              <a:t>motion (from Cosmology by Coles-</a:t>
            </a:r>
            <a:r>
              <a:rPr lang="en-US" sz="1600" dirty="0" err="1" smtClean="0">
                <a:latin typeface="Calibri" panose="020F0502020204030204" pitchFamily="34" charset="0"/>
                <a:cs typeface="Calibri" panose="020F0502020204030204" pitchFamily="34" charset="0"/>
              </a:rPr>
              <a:t>Lucchin</a:t>
            </a:r>
            <a:r>
              <a:rPr lang="en-US" sz="160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pic>
        <p:nvPicPr>
          <p:cNvPr id="15" name="Picture 14"/>
          <p:cNvPicPr>
            <a:picLocks noChangeAspect="1"/>
          </p:cNvPicPr>
          <p:nvPr/>
        </p:nvPicPr>
        <p:blipFill>
          <a:blip r:embed="rId3"/>
          <a:stretch>
            <a:fillRect/>
          </a:stretch>
        </p:blipFill>
        <p:spPr>
          <a:xfrm>
            <a:off x="275235" y="1264116"/>
            <a:ext cx="2485218" cy="692904"/>
          </a:xfrm>
          <a:prstGeom prst="rect">
            <a:avLst/>
          </a:prstGeom>
        </p:spPr>
      </p:pic>
      <p:pic>
        <p:nvPicPr>
          <p:cNvPr id="16" name="Picture 15"/>
          <p:cNvPicPr>
            <a:picLocks noChangeAspect="1"/>
          </p:cNvPicPr>
          <p:nvPr/>
        </p:nvPicPr>
        <p:blipFill>
          <a:blip r:embed="rId4"/>
          <a:stretch>
            <a:fillRect/>
          </a:stretch>
        </p:blipFill>
        <p:spPr>
          <a:xfrm>
            <a:off x="352874" y="569343"/>
            <a:ext cx="2321315" cy="555529"/>
          </a:xfrm>
          <a:prstGeom prst="rect">
            <a:avLst/>
          </a:prstGeom>
        </p:spPr>
      </p:pic>
      <p:pic>
        <p:nvPicPr>
          <p:cNvPr id="17" name="Picture 16"/>
          <p:cNvPicPr>
            <a:picLocks noChangeAspect="1"/>
          </p:cNvPicPr>
          <p:nvPr/>
        </p:nvPicPr>
        <p:blipFill>
          <a:blip r:embed="rId5"/>
          <a:stretch>
            <a:fillRect/>
          </a:stretch>
        </p:blipFill>
        <p:spPr>
          <a:xfrm>
            <a:off x="4997673" y="1235143"/>
            <a:ext cx="2550263" cy="501859"/>
          </a:xfrm>
          <a:prstGeom prst="rect">
            <a:avLst/>
          </a:prstGeom>
        </p:spPr>
      </p:pic>
      <p:pic>
        <p:nvPicPr>
          <p:cNvPr id="18" name="Picture 17"/>
          <p:cNvPicPr>
            <a:picLocks noChangeAspect="1"/>
          </p:cNvPicPr>
          <p:nvPr/>
        </p:nvPicPr>
        <p:blipFill>
          <a:blip r:embed="rId6"/>
          <a:stretch>
            <a:fillRect/>
          </a:stretch>
        </p:blipFill>
        <p:spPr>
          <a:xfrm>
            <a:off x="5798030" y="1756471"/>
            <a:ext cx="1327390" cy="353971"/>
          </a:xfrm>
          <a:prstGeom prst="rect">
            <a:avLst/>
          </a:prstGeom>
        </p:spPr>
      </p:pic>
      <p:sp>
        <p:nvSpPr>
          <p:cNvPr id="19" name="TextBox 18"/>
          <p:cNvSpPr txBox="1"/>
          <p:nvPr/>
        </p:nvSpPr>
        <p:spPr>
          <a:xfrm>
            <a:off x="3804249" y="569343"/>
            <a:ext cx="5149970" cy="646331"/>
          </a:xfrm>
          <a:prstGeom prst="rect">
            <a:avLst/>
          </a:prstGeom>
          <a:noFill/>
        </p:spPr>
        <p:txBody>
          <a:bodyPr wrap="square" rtlCol="0">
            <a:spAutoFit/>
          </a:bodyPr>
          <a:lstStyle/>
          <a:p>
            <a:r>
              <a:rPr lang="de-AT" sz="1800" dirty="0" smtClean="0">
                <a:latin typeface="Calibri" panose="020F0502020204030204" pitchFamily="34" charset="0"/>
                <a:cs typeface="Calibri" panose="020F0502020204030204" pitchFamily="34" charset="0"/>
              </a:rPr>
              <a:t>The two solutions are not independent, but can be retrieved by considering the adiabatic condition: </a:t>
            </a:r>
            <a:endParaRPr lang="en-US" sz="1800" dirty="0">
              <a:latin typeface="Calibri" panose="020F0502020204030204" pitchFamily="34" charset="0"/>
              <a:cs typeface="Calibri" panose="020F0502020204030204" pitchFamily="34" charset="0"/>
            </a:endParaRPr>
          </a:p>
        </p:txBody>
      </p:sp>
      <p:sp>
        <p:nvSpPr>
          <p:cNvPr id="20" name="Footer Placeholder 19"/>
          <p:cNvSpPr>
            <a:spLocks noGrp="1"/>
          </p:cNvSpPr>
          <p:nvPr>
            <p:ph type="ftr" sz="quarter" idx="9"/>
          </p:nvPr>
        </p:nvSpPr>
        <p:spPr/>
        <p:txBody>
          <a:bodyPr/>
          <a:lstStyle/>
          <a:p>
            <a:r>
              <a:rPr lang="fr-FR" smtClean="0"/>
              <a:t>Astroparticle Physics - Part 5 DM and Cosmology</a:t>
            </a:r>
            <a:endParaRPr lang="fr-FR" dirty="0"/>
          </a:p>
        </p:txBody>
      </p:sp>
      <p:sp>
        <p:nvSpPr>
          <p:cNvPr id="21" name="Slide Number Placeholder 20"/>
          <p:cNvSpPr>
            <a:spLocks noGrp="1"/>
          </p:cNvSpPr>
          <p:nvPr>
            <p:ph type="sldNum" sz="quarter" idx="8"/>
          </p:nvPr>
        </p:nvSpPr>
        <p:spPr/>
        <p:txBody>
          <a:bodyPr/>
          <a:lstStyle/>
          <a:p>
            <a:pPr lvl="0"/>
            <a:fld id="{BDCB8DC9-8952-47EE-923F-5809FD4D53AE}" type="slidenum">
              <a:rPr lang="en-US" smtClean="0"/>
              <a:t>13</a:t>
            </a:fld>
            <a:endParaRPr lang="en-US"/>
          </a:p>
        </p:txBody>
      </p:sp>
    </p:spTree>
    <p:extLst>
      <p:ext uri="{BB962C8B-B14F-4D97-AF65-F5344CB8AC3E}">
        <p14:creationId xmlns:p14="http://schemas.microsoft.com/office/powerpoint/2010/main" val="3328125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Some Useful Formulas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6" name="Picture 5"/>
          <p:cNvPicPr>
            <a:picLocks noChangeAspect="1"/>
          </p:cNvPicPr>
          <p:nvPr/>
        </p:nvPicPr>
        <p:blipFill>
          <a:blip r:embed="rId2"/>
          <a:stretch>
            <a:fillRect/>
          </a:stretch>
        </p:blipFill>
        <p:spPr>
          <a:xfrm>
            <a:off x="4121866" y="1230946"/>
            <a:ext cx="1751613" cy="763151"/>
          </a:xfrm>
          <a:prstGeom prst="rect">
            <a:avLst/>
          </a:prstGeom>
        </p:spPr>
      </p:pic>
      <p:pic>
        <p:nvPicPr>
          <p:cNvPr id="7" name="Picture 6"/>
          <p:cNvPicPr>
            <a:picLocks noChangeAspect="1"/>
          </p:cNvPicPr>
          <p:nvPr/>
        </p:nvPicPr>
        <p:blipFill>
          <a:blip r:embed="rId3"/>
          <a:stretch>
            <a:fillRect/>
          </a:stretch>
        </p:blipFill>
        <p:spPr>
          <a:xfrm>
            <a:off x="2403510" y="1461043"/>
            <a:ext cx="1101666" cy="302958"/>
          </a:xfrm>
          <a:prstGeom prst="rect">
            <a:avLst/>
          </a:prstGeom>
        </p:spPr>
      </p:pic>
      <p:sp>
        <p:nvSpPr>
          <p:cNvPr id="8" name="TextBox 7"/>
          <p:cNvSpPr txBox="1"/>
          <p:nvPr/>
        </p:nvSpPr>
        <p:spPr>
          <a:xfrm>
            <a:off x="110315" y="507244"/>
            <a:ext cx="8645496" cy="738664"/>
          </a:xfrm>
          <a:prstGeom prst="rect">
            <a:avLst/>
          </a:prstGeom>
          <a:noFill/>
        </p:spPr>
        <p:txBody>
          <a:bodyPr wrap="square" rtlCol="0">
            <a:spAutoFit/>
          </a:bodyPr>
          <a:lstStyle/>
          <a:p>
            <a:r>
              <a:rPr lang="de-AT" b="1" dirty="0" smtClean="0">
                <a:latin typeface="Calibri" panose="020F0502020204030204" pitchFamily="34" charset="0"/>
                <a:cs typeface="Calibri" panose="020F0502020204030204" pitchFamily="34" charset="0"/>
              </a:rPr>
              <a:t>Equation of state</a:t>
            </a:r>
          </a:p>
          <a:p>
            <a:r>
              <a:rPr lang="de-AT" dirty="0" smtClean="0">
                <a:latin typeface="Calibri" panose="020F0502020204030204" pitchFamily="34" charset="0"/>
                <a:cs typeface="Calibri" panose="020F0502020204030204" pitchFamily="34" charset="0"/>
              </a:rPr>
              <a:t>Each component of the cosmic fluis is treated separately, with a proper eqution of state , </a:t>
            </a:r>
          </a:p>
          <a:p>
            <a:r>
              <a:rPr lang="de-AT" dirty="0" smtClean="0">
                <a:latin typeface="Calibri" panose="020F0502020204030204" pitchFamily="34" charset="0"/>
                <a:cs typeface="Calibri" panose="020F0502020204030204" pitchFamily="34" charset="0"/>
              </a:rPr>
              <a:t>Which relates the pressure of the component to its density, e.g. </a:t>
            </a:r>
            <a:endParaRPr lang="en-US" dirty="0">
              <a:latin typeface="Calibri" panose="020F0502020204030204" pitchFamily="34" charset="0"/>
              <a:cs typeface="Calibri" panose="020F0502020204030204" pitchFamily="34" charset="0"/>
            </a:endParaRPr>
          </a:p>
        </p:txBody>
      </p:sp>
      <p:sp>
        <p:nvSpPr>
          <p:cNvPr id="9" name="Footer Placeholder 8"/>
          <p:cNvSpPr>
            <a:spLocks noGrp="1"/>
          </p:cNvSpPr>
          <p:nvPr>
            <p:ph type="ftr" sz="quarter" idx="9"/>
          </p:nvPr>
        </p:nvSpPr>
        <p:spPr/>
        <p:txBody>
          <a:bodyPr/>
          <a:lstStyle/>
          <a:p>
            <a:r>
              <a:rPr lang="fr-FR" smtClean="0"/>
              <a:t>Astroparticle Physics - Part 5 DM and Cosmology</a:t>
            </a:r>
            <a:endParaRPr lang="fr-FR" dirty="0"/>
          </a:p>
        </p:txBody>
      </p:sp>
      <p:sp>
        <p:nvSpPr>
          <p:cNvPr id="10" name="Slide Number Placeholder 9"/>
          <p:cNvSpPr>
            <a:spLocks noGrp="1"/>
          </p:cNvSpPr>
          <p:nvPr>
            <p:ph type="sldNum" sz="quarter" idx="8"/>
          </p:nvPr>
        </p:nvSpPr>
        <p:spPr/>
        <p:txBody>
          <a:bodyPr/>
          <a:lstStyle/>
          <a:p>
            <a:pPr lvl="0"/>
            <a:fld id="{BDCB8DC9-8952-47EE-923F-5809FD4D53AE}" type="slidenum">
              <a:rPr lang="en-US" smtClean="0"/>
              <a:t>14</a:t>
            </a:fld>
            <a:endParaRPr lang="en-US"/>
          </a:p>
        </p:txBody>
      </p:sp>
      <p:pic>
        <p:nvPicPr>
          <p:cNvPr id="11" name="Picture 10"/>
          <p:cNvPicPr>
            <a:picLocks noChangeAspect="1"/>
          </p:cNvPicPr>
          <p:nvPr/>
        </p:nvPicPr>
        <p:blipFill>
          <a:blip r:embed="rId4"/>
          <a:stretch>
            <a:fillRect/>
          </a:stretch>
        </p:blipFill>
        <p:spPr>
          <a:xfrm>
            <a:off x="640035" y="3567925"/>
            <a:ext cx="2247860" cy="854820"/>
          </a:xfrm>
          <a:prstGeom prst="rect">
            <a:avLst/>
          </a:prstGeom>
        </p:spPr>
      </p:pic>
      <p:sp>
        <p:nvSpPr>
          <p:cNvPr id="12" name="TextBox 11"/>
          <p:cNvSpPr txBox="1"/>
          <p:nvPr/>
        </p:nvSpPr>
        <p:spPr>
          <a:xfrm>
            <a:off x="189612" y="3298836"/>
            <a:ext cx="5546785" cy="307777"/>
          </a:xfrm>
          <a:prstGeom prst="rect">
            <a:avLst/>
          </a:prstGeom>
          <a:noFill/>
        </p:spPr>
        <p:txBody>
          <a:bodyPr wrap="square" rtlCol="0">
            <a:spAutoFit/>
          </a:bodyPr>
          <a:lstStyle/>
          <a:p>
            <a:r>
              <a:rPr lang="de-AT" dirty="0" smtClean="0">
                <a:latin typeface="Calibri" panose="020F0502020204030204" pitchFamily="34" charset="0"/>
                <a:cs typeface="Calibri" panose="020F0502020204030204" pitchFamily="34" charset="0"/>
              </a:rPr>
              <a:t>It is also possible to calculate the adiabatic sound speed of the fluid:</a:t>
            </a:r>
            <a:endParaRPr lang="en-US" dirty="0">
              <a:latin typeface="Calibri" panose="020F0502020204030204" pitchFamily="34" charset="0"/>
              <a:cs typeface="Calibri" panose="020F0502020204030204" pitchFamily="34" charset="0"/>
            </a:endParaRPr>
          </a:p>
        </p:txBody>
      </p:sp>
      <p:sp>
        <p:nvSpPr>
          <p:cNvPr id="13" name="Right Arrow 12"/>
          <p:cNvSpPr/>
          <p:nvPr/>
        </p:nvSpPr>
        <p:spPr>
          <a:xfrm>
            <a:off x="3145225" y="3861625"/>
            <a:ext cx="719901" cy="267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182251" y="3784906"/>
            <a:ext cx="4830792" cy="523220"/>
          </a:xfrm>
          <a:prstGeom prst="rect">
            <a:avLst/>
          </a:prstGeom>
          <a:noFill/>
        </p:spPr>
        <p:txBody>
          <a:bodyPr wrap="square" rtlCol="0">
            <a:spAutoFit/>
          </a:bodyPr>
          <a:lstStyle/>
          <a:p>
            <a:r>
              <a:rPr lang="de-AT" dirty="0" smtClean="0"/>
              <a:t>Since it canot exceed the speed of light, w must be necessarily &lt; 1</a:t>
            </a:r>
            <a:endParaRPr lang="en-US" dirty="0"/>
          </a:p>
        </p:txBody>
      </p:sp>
      <p:pic>
        <p:nvPicPr>
          <p:cNvPr id="16" name="Picture 15"/>
          <p:cNvPicPr>
            <a:picLocks noChangeAspect="1"/>
          </p:cNvPicPr>
          <p:nvPr/>
        </p:nvPicPr>
        <p:blipFill>
          <a:blip r:embed="rId5"/>
          <a:stretch>
            <a:fillRect/>
          </a:stretch>
        </p:blipFill>
        <p:spPr>
          <a:xfrm>
            <a:off x="1154109" y="2276954"/>
            <a:ext cx="6857759" cy="766870"/>
          </a:xfrm>
          <a:prstGeom prst="rect">
            <a:avLst/>
          </a:prstGeom>
        </p:spPr>
      </p:pic>
      <p:sp>
        <p:nvSpPr>
          <p:cNvPr id="19" name="TextBox 18"/>
          <p:cNvSpPr txBox="1"/>
          <p:nvPr/>
        </p:nvSpPr>
        <p:spPr>
          <a:xfrm>
            <a:off x="160016" y="1921935"/>
            <a:ext cx="8625784" cy="307777"/>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Example: Ideal </a:t>
            </a:r>
            <a:r>
              <a:rPr lang="en-US" dirty="0">
                <a:latin typeface="Calibri" panose="020F0502020204030204" pitchFamily="34" charset="0"/>
                <a:cs typeface="Calibri" panose="020F0502020204030204" pitchFamily="34" charset="0"/>
              </a:rPr>
              <a:t>gas of nonrelativistic particles of </a:t>
            </a:r>
            <a:r>
              <a:rPr lang="en-US" dirty="0" smtClean="0">
                <a:latin typeface="Calibri" panose="020F0502020204030204" pitchFamily="34" charset="0"/>
                <a:cs typeface="Calibri" panose="020F0502020204030204" pitchFamily="34" charset="0"/>
              </a:rPr>
              <a:t>mass         , </a:t>
            </a:r>
            <a:r>
              <a:rPr lang="en-US" dirty="0">
                <a:latin typeface="Calibri" panose="020F0502020204030204" pitchFamily="34" charset="0"/>
                <a:cs typeface="Calibri" panose="020F0502020204030204" pitchFamily="34" charset="0"/>
              </a:rPr>
              <a:t>temperature T, </a:t>
            </a:r>
            <a:r>
              <a:rPr lang="en-US" dirty="0" smtClean="0">
                <a:latin typeface="Calibri" panose="020F0502020204030204" pitchFamily="34" charset="0"/>
                <a:cs typeface="Calibri" panose="020F0502020204030204" pitchFamily="34" charset="0"/>
              </a:rPr>
              <a:t>density       and </a:t>
            </a:r>
            <a:r>
              <a:rPr lang="en-US" dirty="0">
                <a:latin typeface="Calibri" panose="020F0502020204030204" pitchFamily="34" charset="0"/>
                <a:cs typeface="Calibri" panose="020F0502020204030204" pitchFamily="34" charset="0"/>
              </a:rPr>
              <a:t>adiabatic index </a:t>
            </a:r>
            <a:r>
              <a:rPr lang="en-US" dirty="0" smtClean="0">
                <a:latin typeface="Calibri" panose="020F0502020204030204" pitchFamily="34" charset="0"/>
                <a:cs typeface="Calibri" panose="020F0502020204030204" pitchFamily="34" charset="0"/>
              </a:rPr>
              <a:t>γ</a:t>
            </a:r>
            <a:endParaRPr lang="en-US" dirty="0">
              <a:latin typeface="Calibri" panose="020F0502020204030204" pitchFamily="34" charset="0"/>
              <a:cs typeface="Calibri" panose="020F0502020204030204" pitchFamily="34" charset="0"/>
            </a:endParaRPr>
          </a:p>
        </p:txBody>
      </p:sp>
      <p:pic>
        <p:nvPicPr>
          <p:cNvPr id="15" name="Picture 14"/>
          <p:cNvPicPr>
            <a:picLocks noChangeAspect="1"/>
          </p:cNvPicPr>
          <p:nvPr/>
        </p:nvPicPr>
        <p:blipFill rotWithShape="1">
          <a:blip r:embed="rId5"/>
          <a:srcRect l="39692" t="54267" r="55832"/>
          <a:stretch/>
        </p:blipFill>
        <p:spPr>
          <a:xfrm>
            <a:off x="4147242" y="1996895"/>
            <a:ext cx="257718" cy="294480"/>
          </a:xfrm>
          <a:prstGeom prst="rect">
            <a:avLst/>
          </a:prstGeom>
        </p:spPr>
      </p:pic>
      <p:pic>
        <p:nvPicPr>
          <p:cNvPr id="17" name="Picture 16"/>
          <p:cNvPicPr>
            <a:picLocks noChangeAspect="1"/>
          </p:cNvPicPr>
          <p:nvPr/>
        </p:nvPicPr>
        <p:blipFill rotWithShape="1">
          <a:blip r:embed="rId5"/>
          <a:srcRect l="62225" t="14829" r="34862" b="53365"/>
          <a:stretch/>
        </p:blipFill>
        <p:spPr>
          <a:xfrm>
            <a:off x="6222559" y="1942877"/>
            <a:ext cx="206638" cy="252343"/>
          </a:xfrm>
          <a:prstGeom prst="rect">
            <a:avLst/>
          </a:prstGeom>
        </p:spPr>
      </p:pic>
    </p:spTree>
    <p:extLst>
      <p:ext uri="{BB962C8B-B14F-4D97-AF65-F5344CB8AC3E}">
        <p14:creationId xmlns:p14="http://schemas.microsoft.com/office/powerpoint/2010/main" val="2060379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15</a:t>
            </a:fld>
            <a:endParaRPr lang="en-US"/>
          </a:p>
        </p:txBody>
      </p:sp>
      <p:pic>
        <p:nvPicPr>
          <p:cNvPr id="4" name="Picture 3"/>
          <p:cNvPicPr>
            <a:picLocks noChangeAspect="1"/>
          </p:cNvPicPr>
          <p:nvPr/>
        </p:nvPicPr>
        <p:blipFill rotWithShape="1">
          <a:blip r:embed="rId2"/>
          <a:srcRect r="7337"/>
          <a:stretch/>
        </p:blipFill>
        <p:spPr>
          <a:xfrm>
            <a:off x="110315" y="458231"/>
            <a:ext cx="1375222" cy="815645"/>
          </a:xfrm>
          <a:prstGeom prst="rect">
            <a:avLst/>
          </a:prstGeom>
        </p:spPr>
      </p:pic>
      <p:sp>
        <p:nvSpPr>
          <p:cNvPr id="5" name="TextBox 4"/>
          <p:cNvSpPr txBox="1"/>
          <p:nvPr/>
        </p:nvSpPr>
        <p:spPr>
          <a:xfrm>
            <a:off x="1586379" y="573665"/>
            <a:ext cx="7419598" cy="584775"/>
          </a:xfrm>
          <a:prstGeom prst="rect">
            <a:avLst/>
          </a:prstGeom>
          <a:noFill/>
        </p:spPr>
        <p:txBody>
          <a:bodyPr wrap="square" rtlCol="0">
            <a:spAutoFit/>
          </a:bodyPr>
          <a:lstStyle/>
          <a:p>
            <a:r>
              <a:rPr lang="de-AT" sz="1600" dirty="0" smtClean="0">
                <a:latin typeface="Calibri" panose="020F0502020204030204" pitchFamily="34" charset="0"/>
                <a:cs typeface="Calibri" panose="020F0502020204030204" pitchFamily="34" charset="0"/>
              </a:rPr>
              <a:t>Redshift z : given a source emitting light, the redshift is calculated as the shift between the observed and emitted wave length (at source), divided by the wavelength at source</a:t>
            </a:r>
            <a:endParaRPr lang="en-US" sz="1600"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160016" y="1438602"/>
            <a:ext cx="3140294" cy="729786"/>
          </a:xfrm>
          <a:prstGeom prst="rect">
            <a:avLst/>
          </a:prstGeom>
        </p:spPr>
      </p:pic>
      <p:pic>
        <p:nvPicPr>
          <p:cNvPr id="7" name="Picture 6"/>
          <p:cNvPicPr>
            <a:picLocks noChangeAspect="1"/>
          </p:cNvPicPr>
          <p:nvPr/>
        </p:nvPicPr>
        <p:blipFill>
          <a:blip r:embed="rId4"/>
          <a:stretch>
            <a:fillRect/>
          </a:stretch>
        </p:blipFill>
        <p:spPr>
          <a:xfrm>
            <a:off x="0" y="2463003"/>
            <a:ext cx="4880050" cy="1681301"/>
          </a:xfrm>
          <a:prstGeom prst="rect">
            <a:avLst/>
          </a:prstGeom>
        </p:spPr>
      </p:pic>
      <p:sp>
        <p:nvSpPr>
          <p:cNvPr id="9" name="TextBox 8"/>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Some Useful Formulas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Tree>
    <p:extLst>
      <p:ext uri="{BB962C8B-B14F-4D97-AF65-F5344CB8AC3E}">
        <p14:creationId xmlns:p14="http://schemas.microsoft.com/office/powerpoint/2010/main" val="1920725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376" y="2730653"/>
            <a:ext cx="5213884" cy="1717147"/>
          </a:xfrm>
          <a:prstGeom prst="rect">
            <a:avLst/>
          </a:prstGeom>
        </p:spPr>
      </p:pic>
      <p:pic>
        <p:nvPicPr>
          <p:cNvPr id="3" name="Picture 2"/>
          <p:cNvPicPr>
            <a:picLocks noChangeAspect="1"/>
          </p:cNvPicPr>
          <p:nvPr/>
        </p:nvPicPr>
        <p:blipFill>
          <a:blip r:embed="rId3"/>
          <a:stretch>
            <a:fillRect/>
          </a:stretch>
        </p:blipFill>
        <p:spPr>
          <a:xfrm>
            <a:off x="160016" y="486044"/>
            <a:ext cx="1872232" cy="987901"/>
          </a:xfrm>
          <a:prstGeom prst="rect">
            <a:avLst/>
          </a:prstGeom>
        </p:spPr>
      </p:pic>
      <p:pic>
        <p:nvPicPr>
          <p:cNvPr id="4" name="Picture 3"/>
          <p:cNvPicPr>
            <a:picLocks noChangeAspect="1"/>
          </p:cNvPicPr>
          <p:nvPr/>
        </p:nvPicPr>
        <p:blipFill>
          <a:blip r:embed="rId4"/>
          <a:stretch>
            <a:fillRect/>
          </a:stretch>
        </p:blipFill>
        <p:spPr>
          <a:xfrm>
            <a:off x="263376" y="1492905"/>
            <a:ext cx="1429478" cy="845390"/>
          </a:xfrm>
          <a:prstGeom prst="rect">
            <a:avLst/>
          </a:prstGeom>
        </p:spPr>
      </p:pic>
      <p:sp>
        <p:nvSpPr>
          <p:cNvPr id="5" name="TextBox 4"/>
          <p:cNvSpPr txBox="1"/>
          <p:nvPr/>
        </p:nvSpPr>
        <p:spPr>
          <a:xfrm>
            <a:off x="2389516" y="816391"/>
            <a:ext cx="6340415" cy="307777"/>
          </a:xfrm>
          <a:prstGeom prst="rect">
            <a:avLst/>
          </a:prstGeom>
          <a:noFill/>
        </p:spPr>
        <p:txBody>
          <a:bodyPr wrap="square" rtlCol="0">
            <a:spAutoFit/>
          </a:bodyPr>
          <a:lstStyle/>
          <a:p>
            <a:r>
              <a:rPr lang="de-AT" dirty="0" smtClean="0"/>
              <a:t>Density of each component of the Universe</a:t>
            </a:r>
            <a:endParaRPr lang="en-US" dirty="0"/>
          </a:p>
        </p:txBody>
      </p:sp>
      <p:sp>
        <p:nvSpPr>
          <p:cNvPr id="6" name="TextBox 5"/>
          <p:cNvSpPr txBox="1"/>
          <p:nvPr/>
        </p:nvSpPr>
        <p:spPr>
          <a:xfrm>
            <a:off x="2527539" y="1814007"/>
            <a:ext cx="6340415" cy="307777"/>
          </a:xfrm>
          <a:prstGeom prst="rect">
            <a:avLst/>
          </a:prstGeom>
          <a:noFill/>
        </p:spPr>
        <p:txBody>
          <a:bodyPr wrap="square" rtlCol="0">
            <a:spAutoFit/>
          </a:bodyPr>
          <a:lstStyle/>
          <a:p>
            <a:r>
              <a:rPr lang="de-AT" dirty="0" smtClean="0"/>
              <a:t>Critical density ( esitmaed: 1-3x10</a:t>
            </a:r>
            <a:r>
              <a:rPr lang="de-AT" baseline="30000" dirty="0" smtClean="0"/>
              <a:t>-29</a:t>
            </a:r>
            <a:r>
              <a:rPr lang="de-AT" dirty="0" smtClean="0"/>
              <a:t> g/m</a:t>
            </a:r>
            <a:r>
              <a:rPr lang="de-AT" baseline="30000" dirty="0" smtClean="0"/>
              <a:t>3</a:t>
            </a:r>
            <a:r>
              <a:rPr lang="de-AT" dirty="0" smtClean="0"/>
              <a:t>)</a:t>
            </a:r>
            <a:endParaRPr lang="en-US" dirty="0"/>
          </a:p>
        </p:txBody>
      </p:sp>
      <p:sp>
        <p:nvSpPr>
          <p:cNvPr id="7" name="TextBox 6"/>
          <p:cNvSpPr txBox="1"/>
          <p:nvPr/>
        </p:nvSpPr>
        <p:spPr>
          <a:xfrm>
            <a:off x="5559724" y="3433945"/>
            <a:ext cx="3239219" cy="954107"/>
          </a:xfrm>
          <a:prstGeom prst="rect">
            <a:avLst/>
          </a:prstGeom>
          <a:noFill/>
        </p:spPr>
        <p:txBody>
          <a:bodyPr wrap="square" rtlCol="0">
            <a:spAutoFit/>
          </a:bodyPr>
          <a:lstStyle/>
          <a:p>
            <a:pPr algn="just"/>
            <a:r>
              <a:rPr lang="de-AT" dirty="0" smtClean="0">
                <a:latin typeface="Calibri" panose="020F0502020204030204" pitchFamily="34" charset="0"/>
                <a:cs typeface="Calibri" panose="020F0502020204030204" pitchFamily="34" charset="0"/>
              </a:rPr>
              <a:t>Currently, the most favoured geometry of the Universe is the „flat“ case </a:t>
            </a:r>
          </a:p>
          <a:p>
            <a:pPr algn="just"/>
            <a:r>
              <a:rPr lang="de-AT" dirty="0" smtClean="0">
                <a:latin typeface="Calibri" panose="020F0502020204030204" pitchFamily="34" charset="0"/>
                <a:cs typeface="Calibri" panose="020F0502020204030204" pitchFamily="34" charset="0"/>
              </a:rPr>
              <a:t>i.e. the total energy density of all components equals the critical density</a:t>
            </a:r>
            <a:endParaRPr lang="en-US" dirty="0">
              <a:latin typeface="Calibri" panose="020F0502020204030204" pitchFamily="34" charset="0"/>
              <a:cs typeface="Calibri" panose="020F0502020204030204" pitchFamily="34" charset="0"/>
            </a:endParaRPr>
          </a:p>
        </p:txBody>
      </p:sp>
      <p:sp>
        <p:nvSpPr>
          <p:cNvPr id="8" name="Footer Placeholder 7"/>
          <p:cNvSpPr>
            <a:spLocks noGrp="1"/>
          </p:cNvSpPr>
          <p:nvPr>
            <p:ph type="ftr" sz="quarter" idx="9"/>
          </p:nvPr>
        </p:nvSpPr>
        <p:spPr/>
        <p:txBody>
          <a:bodyPr/>
          <a:lstStyle/>
          <a:p>
            <a:r>
              <a:rPr lang="fr-FR" smtClean="0"/>
              <a:t>Astroparticle Physics - Part 5 DM and Cosmology</a:t>
            </a:r>
            <a:endParaRPr lang="fr-FR" dirty="0"/>
          </a:p>
        </p:txBody>
      </p:sp>
      <p:sp>
        <p:nvSpPr>
          <p:cNvPr id="9" name="Slide Number Placeholder 8"/>
          <p:cNvSpPr>
            <a:spLocks noGrp="1"/>
          </p:cNvSpPr>
          <p:nvPr>
            <p:ph type="sldNum" sz="quarter" idx="8"/>
          </p:nvPr>
        </p:nvSpPr>
        <p:spPr/>
        <p:txBody>
          <a:bodyPr/>
          <a:lstStyle/>
          <a:p>
            <a:pPr lvl="0"/>
            <a:fld id="{BDCB8DC9-8952-47EE-923F-5809FD4D53AE}" type="slidenum">
              <a:rPr lang="en-US" smtClean="0"/>
              <a:t>16</a:t>
            </a:fld>
            <a:endParaRPr lang="en-US"/>
          </a:p>
        </p:txBody>
      </p:sp>
      <p:sp>
        <p:nvSpPr>
          <p:cNvPr id="10"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Evoution of the Components of the Universe</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Tree>
    <p:extLst>
      <p:ext uri="{BB962C8B-B14F-4D97-AF65-F5344CB8AC3E}">
        <p14:creationId xmlns:p14="http://schemas.microsoft.com/office/powerpoint/2010/main" val="3237478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47871" y="606412"/>
            <a:ext cx="4223417" cy="4142836"/>
          </a:xfrm>
          <a:prstGeom prst="rect">
            <a:avLst/>
          </a:prstGeom>
        </p:spPr>
      </p:pic>
      <p:sp>
        <p:nvSpPr>
          <p:cNvPr id="5"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Evoution of the Components of the Universe</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9" name="Footer Placeholder 8"/>
          <p:cNvSpPr>
            <a:spLocks noGrp="1"/>
          </p:cNvSpPr>
          <p:nvPr>
            <p:ph type="ftr" sz="quarter" idx="9"/>
          </p:nvPr>
        </p:nvSpPr>
        <p:spPr/>
        <p:txBody>
          <a:bodyPr/>
          <a:lstStyle/>
          <a:p>
            <a:r>
              <a:rPr lang="fr-FR" smtClean="0"/>
              <a:t>Astroparticle Physics - Part 5 DM and Cosmology</a:t>
            </a:r>
            <a:endParaRPr lang="fr-FR" dirty="0"/>
          </a:p>
        </p:txBody>
      </p:sp>
      <p:sp>
        <p:nvSpPr>
          <p:cNvPr id="10" name="Slide Number Placeholder 9"/>
          <p:cNvSpPr>
            <a:spLocks noGrp="1"/>
          </p:cNvSpPr>
          <p:nvPr>
            <p:ph type="sldNum" sz="quarter" idx="8"/>
          </p:nvPr>
        </p:nvSpPr>
        <p:spPr/>
        <p:txBody>
          <a:bodyPr/>
          <a:lstStyle/>
          <a:p>
            <a:pPr lvl="0"/>
            <a:fld id="{BDCB8DC9-8952-47EE-923F-5809FD4D53AE}" type="slidenum">
              <a:rPr lang="en-US" smtClean="0"/>
              <a:t>17</a:t>
            </a:fld>
            <a:endParaRPr lang="en-US"/>
          </a:p>
        </p:txBody>
      </p:sp>
      <p:pic>
        <p:nvPicPr>
          <p:cNvPr id="11" name="Picture 10"/>
          <p:cNvPicPr>
            <a:picLocks noChangeAspect="1"/>
          </p:cNvPicPr>
          <p:nvPr/>
        </p:nvPicPr>
        <p:blipFill>
          <a:blip r:embed="rId3"/>
          <a:stretch>
            <a:fillRect/>
          </a:stretch>
        </p:blipFill>
        <p:spPr>
          <a:xfrm>
            <a:off x="571184" y="979374"/>
            <a:ext cx="1575384" cy="310015"/>
          </a:xfrm>
          <a:prstGeom prst="rect">
            <a:avLst/>
          </a:prstGeom>
        </p:spPr>
      </p:pic>
      <p:pic>
        <p:nvPicPr>
          <p:cNvPr id="12" name="Picture 11"/>
          <p:cNvPicPr>
            <a:picLocks noChangeAspect="1"/>
          </p:cNvPicPr>
          <p:nvPr/>
        </p:nvPicPr>
        <p:blipFill rotWithShape="1">
          <a:blip r:embed="rId4"/>
          <a:srcRect l="87200"/>
          <a:stretch/>
        </p:blipFill>
        <p:spPr>
          <a:xfrm>
            <a:off x="3363297" y="832982"/>
            <a:ext cx="683605" cy="597201"/>
          </a:xfrm>
          <a:prstGeom prst="rect">
            <a:avLst/>
          </a:prstGeom>
        </p:spPr>
      </p:pic>
      <p:sp>
        <p:nvSpPr>
          <p:cNvPr id="14" name="TextBox 13"/>
          <p:cNvSpPr txBox="1"/>
          <p:nvPr/>
        </p:nvSpPr>
        <p:spPr>
          <a:xfrm>
            <a:off x="110315" y="506027"/>
            <a:ext cx="5010996" cy="523220"/>
          </a:xfrm>
          <a:prstGeom prst="rect">
            <a:avLst/>
          </a:prstGeom>
          <a:noFill/>
        </p:spPr>
        <p:txBody>
          <a:bodyPr wrap="square" rtlCol="0">
            <a:spAutoFit/>
          </a:bodyPr>
          <a:lstStyle/>
          <a:p>
            <a:r>
              <a:rPr lang="de-AT" dirty="0" smtClean="0">
                <a:latin typeface="Calibri" panose="020F0502020204030204" pitchFamily="34" charset="0"/>
                <a:cs typeface="Calibri" panose="020F0502020204030204" pitchFamily="34" charset="0"/>
              </a:rPr>
              <a:t>Combining the adiabaticity condition and the equation of state, for specific values of w:</a:t>
            </a:r>
            <a:endParaRPr lang="en-US" dirty="0">
              <a:latin typeface="Calibri" panose="020F0502020204030204" pitchFamily="34" charset="0"/>
              <a:cs typeface="Calibri" panose="020F0502020204030204" pitchFamily="34" charset="0"/>
            </a:endParaRPr>
          </a:p>
        </p:txBody>
      </p:sp>
      <p:sp>
        <p:nvSpPr>
          <p:cNvPr id="15" name="Down Arrow 14"/>
          <p:cNvSpPr/>
          <p:nvPr/>
        </p:nvSpPr>
        <p:spPr>
          <a:xfrm>
            <a:off x="2363329" y="984566"/>
            <a:ext cx="260267" cy="382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5"/>
          <a:stretch>
            <a:fillRect/>
          </a:stretch>
        </p:blipFill>
        <p:spPr>
          <a:xfrm>
            <a:off x="610999" y="1382397"/>
            <a:ext cx="3694908" cy="1300776"/>
          </a:xfrm>
          <a:prstGeom prst="rect">
            <a:avLst/>
          </a:prstGeom>
        </p:spPr>
      </p:pic>
      <p:pic>
        <p:nvPicPr>
          <p:cNvPr id="17" name="Picture 16"/>
          <p:cNvPicPr>
            <a:picLocks noChangeAspect="1"/>
          </p:cNvPicPr>
          <p:nvPr/>
        </p:nvPicPr>
        <p:blipFill rotWithShape="1">
          <a:blip r:embed="rId5"/>
          <a:srcRect l="44945" t="56469" r="39716" b="28336"/>
          <a:stretch/>
        </p:blipFill>
        <p:spPr>
          <a:xfrm>
            <a:off x="2276475" y="1806333"/>
            <a:ext cx="566737" cy="197644"/>
          </a:xfrm>
          <a:prstGeom prst="rect">
            <a:avLst/>
          </a:prstGeom>
        </p:spPr>
      </p:pic>
      <p:pic>
        <p:nvPicPr>
          <p:cNvPr id="18" name="Picture 17"/>
          <p:cNvPicPr>
            <a:picLocks noChangeAspect="1"/>
          </p:cNvPicPr>
          <p:nvPr/>
        </p:nvPicPr>
        <p:blipFill rotWithShape="1">
          <a:blip r:embed="rId5"/>
          <a:srcRect l="45009" t="35599" r="39652" b="49206"/>
          <a:stretch/>
        </p:blipFill>
        <p:spPr>
          <a:xfrm>
            <a:off x="2276474" y="2096985"/>
            <a:ext cx="566737" cy="197644"/>
          </a:xfrm>
          <a:prstGeom prst="rect">
            <a:avLst/>
          </a:prstGeom>
        </p:spPr>
      </p:pic>
      <p:pic>
        <p:nvPicPr>
          <p:cNvPr id="19" name="Picture 18"/>
          <p:cNvPicPr>
            <a:picLocks noChangeAspect="1"/>
          </p:cNvPicPr>
          <p:nvPr/>
        </p:nvPicPr>
        <p:blipFill rotWithShape="1">
          <a:blip r:embed="rId5"/>
          <a:srcRect l="66065" t="54618" r="3816" b="29448"/>
          <a:stretch/>
        </p:blipFill>
        <p:spPr>
          <a:xfrm>
            <a:off x="3052204" y="1796713"/>
            <a:ext cx="1112844" cy="207264"/>
          </a:xfrm>
          <a:prstGeom prst="rect">
            <a:avLst/>
          </a:prstGeom>
        </p:spPr>
      </p:pic>
      <p:pic>
        <p:nvPicPr>
          <p:cNvPr id="20" name="Picture 19"/>
          <p:cNvPicPr>
            <a:picLocks noChangeAspect="1"/>
          </p:cNvPicPr>
          <p:nvPr/>
        </p:nvPicPr>
        <p:blipFill rotWithShape="1">
          <a:blip r:embed="rId5"/>
          <a:srcRect l="66395" t="33998" r="3486" b="50068"/>
          <a:stretch/>
        </p:blipFill>
        <p:spPr>
          <a:xfrm>
            <a:off x="3052204" y="2087067"/>
            <a:ext cx="1112844" cy="207264"/>
          </a:xfrm>
          <a:prstGeom prst="rect">
            <a:avLst/>
          </a:prstGeom>
        </p:spPr>
      </p:pic>
      <p:pic>
        <p:nvPicPr>
          <p:cNvPr id="21" name="Picture 20"/>
          <p:cNvPicPr>
            <a:picLocks noChangeAspect="1"/>
          </p:cNvPicPr>
          <p:nvPr/>
        </p:nvPicPr>
        <p:blipFill rotWithShape="1">
          <a:blip r:embed="rId4"/>
          <a:srcRect l="87200"/>
          <a:stretch/>
        </p:blipFill>
        <p:spPr>
          <a:xfrm>
            <a:off x="3363297" y="832982"/>
            <a:ext cx="683605" cy="597201"/>
          </a:xfrm>
          <a:prstGeom prst="rect">
            <a:avLst/>
          </a:prstGeom>
        </p:spPr>
      </p:pic>
      <p:pic>
        <p:nvPicPr>
          <p:cNvPr id="22" name="Picture 21"/>
          <p:cNvPicPr>
            <a:picLocks noChangeAspect="1"/>
          </p:cNvPicPr>
          <p:nvPr/>
        </p:nvPicPr>
        <p:blipFill rotWithShape="1">
          <a:blip r:embed="rId4"/>
          <a:srcRect l="66" t="1487" r="91503" b="22631"/>
          <a:stretch/>
        </p:blipFill>
        <p:spPr>
          <a:xfrm>
            <a:off x="2806333" y="815097"/>
            <a:ext cx="491741" cy="494929"/>
          </a:xfrm>
          <a:prstGeom prst="rect">
            <a:avLst/>
          </a:prstGeom>
        </p:spPr>
      </p:pic>
    </p:spTree>
    <p:extLst>
      <p:ext uri="{BB962C8B-B14F-4D97-AF65-F5344CB8AC3E}">
        <p14:creationId xmlns:p14="http://schemas.microsoft.com/office/powerpoint/2010/main" val="3077373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47871" y="606412"/>
            <a:ext cx="4223417" cy="4142836"/>
          </a:xfrm>
          <a:prstGeom prst="rect">
            <a:avLst/>
          </a:prstGeom>
        </p:spPr>
      </p:pic>
      <p:pic>
        <p:nvPicPr>
          <p:cNvPr id="4" name="Picture 3"/>
          <p:cNvPicPr>
            <a:picLocks noChangeAspect="1"/>
          </p:cNvPicPr>
          <p:nvPr/>
        </p:nvPicPr>
        <p:blipFill>
          <a:blip r:embed="rId3"/>
          <a:stretch>
            <a:fillRect/>
          </a:stretch>
        </p:blipFill>
        <p:spPr>
          <a:xfrm>
            <a:off x="610999" y="1382397"/>
            <a:ext cx="3694908" cy="1300776"/>
          </a:xfrm>
          <a:prstGeom prst="rect">
            <a:avLst/>
          </a:prstGeom>
        </p:spPr>
      </p:pic>
      <p:sp>
        <p:nvSpPr>
          <p:cNvPr id="5"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Evoution of the Components of the Universe</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6" name="Picture 5"/>
          <p:cNvPicPr>
            <a:picLocks noChangeAspect="1"/>
          </p:cNvPicPr>
          <p:nvPr/>
        </p:nvPicPr>
        <p:blipFill>
          <a:blip r:embed="rId4"/>
          <a:stretch>
            <a:fillRect/>
          </a:stretch>
        </p:blipFill>
        <p:spPr>
          <a:xfrm>
            <a:off x="72464" y="2952631"/>
            <a:ext cx="4300269" cy="422539"/>
          </a:xfrm>
          <a:prstGeom prst="rect">
            <a:avLst/>
          </a:prstGeom>
        </p:spPr>
      </p:pic>
      <p:pic>
        <p:nvPicPr>
          <p:cNvPr id="7" name="Picture 6"/>
          <p:cNvPicPr>
            <a:picLocks noChangeAspect="1"/>
          </p:cNvPicPr>
          <p:nvPr/>
        </p:nvPicPr>
        <p:blipFill>
          <a:blip r:embed="rId5"/>
          <a:stretch>
            <a:fillRect/>
          </a:stretch>
        </p:blipFill>
        <p:spPr>
          <a:xfrm>
            <a:off x="133445" y="3353567"/>
            <a:ext cx="3405734" cy="435934"/>
          </a:xfrm>
          <a:prstGeom prst="rect">
            <a:avLst/>
          </a:prstGeom>
        </p:spPr>
      </p:pic>
      <p:pic>
        <p:nvPicPr>
          <p:cNvPr id="8" name="Picture 7"/>
          <p:cNvPicPr>
            <a:picLocks noChangeAspect="1"/>
          </p:cNvPicPr>
          <p:nvPr/>
        </p:nvPicPr>
        <p:blipFill>
          <a:blip r:embed="rId6"/>
          <a:stretch>
            <a:fillRect/>
          </a:stretch>
        </p:blipFill>
        <p:spPr>
          <a:xfrm>
            <a:off x="160016" y="4169645"/>
            <a:ext cx="2916988" cy="586257"/>
          </a:xfrm>
          <a:prstGeom prst="rect">
            <a:avLst/>
          </a:prstGeom>
        </p:spPr>
      </p:pic>
      <p:sp>
        <p:nvSpPr>
          <p:cNvPr id="9" name="Footer Placeholder 8"/>
          <p:cNvSpPr>
            <a:spLocks noGrp="1"/>
          </p:cNvSpPr>
          <p:nvPr>
            <p:ph type="ftr" sz="quarter" idx="9"/>
          </p:nvPr>
        </p:nvSpPr>
        <p:spPr/>
        <p:txBody>
          <a:bodyPr/>
          <a:lstStyle/>
          <a:p>
            <a:r>
              <a:rPr lang="fr-FR" smtClean="0"/>
              <a:t>Astroparticle Physics - Part 5 DM and Cosmology</a:t>
            </a:r>
            <a:endParaRPr lang="fr-FR" dirty="0"/>
          </a:p>
        </p:txBody>
      </p:sp>
      <p:sp>
        <p:nvSpPr>
          <p:cNvPr id="10" name="Slide Number Placeholder 9"/>
          <p:cNvSpPr>
            <a:spLocks noGrp="1"/>
          </p:cNvSpPr>
          <p:nvPr>
            <p:ph type="sldNum" sz="quarter" idx="8"/>
          </p:nvPr>
        </p:nvSpPr>
        <p:spPr/>
        <p:txBody>
          <a:bodyPr/>
          <a:lstStyle/>
          <a:p>
            <a:pPr lvl="0"/>
            <a:fld id="{BDCB8DC9-8952-47EE-923F-5809FD4D53AE}" type="slidenum">
              <a:rPr lang="en-US" smtClean="0"/>
              <a:t>18</a:t>
            </a:fld>
            <a:endParaRPr lang="en-US"/>
          </a:p>
        </p:txBody>
      </p:sp>
      <p:pic>
        <p:nvPicPr>
          <p:cNvPr id="11" name="Picture 10"/>
          <p:cNvPicPr>
            <a:picLocks noChangeAspect="1"/>
          </p:cNvPicPr>
          <p:nvPr/>
        </p:nvPicPr>
        <p:blipFill>
          <a:blip r:embed="rId7"/>
          <a:stretch>
            <a:fillRect/>
          </a:stretch>
        </p:blipFill>
        <p:spPr>
          <a:xfrm>
            <a:off x="571184" y="979374"/>
            <a:ext cx="1575384" cy="310015"/>
          </a:xfrm>
          <a:prstGeom prst="rect">
            <a:avLst/>
          </a:prstGeom>
        </p:spPr>
      </p:pic>
      <p:pic>
        <p:nvPicPr>
          <p:cNvPr id="12" name="Picture 11"/>
          <p:cNvPicPr>
            <a:picLocks noChangeAspect="1"/>
          </p:cNvPicPr>
          <p:nvPr/>
        </p:nvPicPr>
        <p:blipFill rotWithShape="1">
          <a:blip r:embed="rId8"/>
          <a:srcRect l="87200"/>
          <a:stretch/>
        </p:blipFill>
        <p:spPr>
          <a:xfrm>
            <a:off x="3363297" y="832982"/>
            <a:ext cx="683605" cy="597201"/>
          </a:xfrm>
          <a:prstGeom prst="rect">
            <a:avLst/>
          </a:prstGeom>
        </p:spPr>
      </p:pic>
      <p:pic>
        <p:nvPicPr>
          <p:cNvPr id="13" name="Picture 12"/>
          <p:cNvPicPr>
            <a:picLocks noChangeAspect="1"/>
          </p:cNvPicPr>
          <p:nvPr/>
        </p:nvPicPr>
        <p:blipFill rotWithShape="1">
          <a:blip r:embed="rId8"/>
          <a:srcRect l="66" t="1487" r="91503" b="22631"/>
          <a:stretch/>
        </p:blipFill>
        <p:spPr>
          <a:xfrm>
            <a:off x="2806333" y="815097"/>
            <a:ext cx="491741" cy="494929"/>
          </a:xfrm>
          <a:prstGeom prst="rect">
            <a:avLst/>
          </a:prstGeom>
        </p:spPr>
      </p:pic>
      <p:sp>
        <p:nvSpPr>
          <p:cNvPr id="14" name="TextBox 13"/>
          <p:cNvSpPr txBox="1"/>
          <p:nvPr/>
        </p:nvSpPr>
        <p:spPr>
          <a:xfrm>
            <a:off x="110315" y="506027"/>
            <a:ext cx="5010996" cy="523220"/>
          </a:xfrm>
          <a:prstGeom prst="rect">
            <a:avLst/>
          </a:prstGeom>
          <a:noFill/>
        </p:spPr>
        <p:txBody>
          <a:bodyPr wrap="square" rtlCol="0">
            <a:spAutoFit/>
          </a:bodyPr>
          <a:lstStyle/>
          <a:p>
            <a:r>
              <a:rPr lang="de-AT" dirty="0" smtClean="0">
                <a:latin typeface="Calibri" panose="020F0502020204030204" pitchFamily="34" charset="0"/>
                <a:cs typeface="Calibri" panose="020F0502020204030204" pitchFamily="34" charset="0"/>
              </a:rPr>
              <a:t>Combining the adiabaticity condition and the equation of state, for specific values of w:</a:t>
            </a:r>
            <a:endParaRPr lang="en-US" dirty="0">
              <a:latin typeface="Calibri" panose="020F0502020204030204" pitchFamily="34" charset="0"/>
              <a:cs typeface="Calibri" panose="020F0502020204030204" pitchFamily="34" charset="0"/>
            </a:endParaRPr>
          </a:p>
        </p:txBody>
      </p:sp>
      <p:sp>
        <p:nvSpPr>
          <p:cNvPr id="15" name="Down Arrow 14"/>
          <p:cNvSpPr/>
          <p:nvPr/>
        </p:nvSpPr>
        <p:spPr>
          <a:xfrm>
            <a:off x="2363329" y="984566"/>
            <a:ext cx="260267" cy="382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60016" y="2781905"/>
            <a:ext cx="4349089" cy="310734"/>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Matter-radiation equivalence</a:t>
            </a:r>
            <a:endParaRPr lang="en-US" dirty="0">
              <a:latin typeface="Calibri" panose="020F0502020204030204" pitchFamily="34" charset="0"/>
              <a:cs typeface="Calibri" panose="020F0502020204030204" pitchFamily="34" charset="0"/>
            </a:endParaRPr>
          </a:p>
        </p:txBody>
      </p:sp>
      <p:sp>
        <p:nvSpPr>
          <p:cNvPr id="16" name="TextBox 15"/>
          <p:cNvSpPr txBox="1"/>
          <p:nvPr/>
        </p:nvSpPr>
        <p:spPr>
          <a:xfrm>
            <a:off x="153146" y="3997550"/>
            <a:ext cx="4349089" cy="310734"/>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“Matter-Lambda” equivalence</a:t>
            </a:r>
            <a:endParaRPr lang="en-US" dirty="0">
              <a:latin typeface="Calibri" panose="020F0502020204030204" pitchFamily="34" charset="0"/>
              <a:cs typeface="Calibri" panose="020F0502020204030204" pitchFamily="34" charset="0"/>
            </a:endParaRPr>
          </a:p>
        </p:txBody>
      </p:sp>
      <p:cxnSp>
        <p:nvCxnSpPr>
          <p:cNvPr id="18" name="Straight Arrow Connector 17"/>
          <p:cNvCxnSpPr/>
          <p:nvPr/>
        </p:nvCxnSpPr>
        <p:spPr>
          <a:xfrm flipV="1">
            <a:off x="2540000" y="1906210"/>
            <a:ext cx="3851124" cy="10528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V="1">
            <a:off x="2559311" y="3677084"/>
            <a:ext cx="5936384" cy="4619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p:cNvPicPr>
            <a:picLocks noChangeAspect="1"/>
          </p:cNvPicPr>
          <p:nvPr/>
        </p:nvPicPr>
        <p:blipFill rotWithShape="1">
          <a:blip r:embed="rId3"/>
          <a:srcRect l="44945" t="56469" r="39716" b="28336"/>
          <a:stretch/>
        </p:blipFill>
        <p:spPr>
          <a:xfrm>
            <a:off x="2276475" y="1806333"/>
            <a:ext cx="566737" cy="197644"/>
          </a:xfrm>
          <a:prstGeom prst="rect">
            <a:avLst/>
          </a:prstGeom>
        </p:spPr>
      </p:pic>
      <p:pic>
        <p:nvPicPr>
          <p:cNvPr id="22" name="Picture 21"/>
          <p:cNvPicPr>
            <a:picLocks noChangeAspect="1"/>
          </p:cNvPicPr>
          <p:nvPr/>
        </p:nvPicPr>
        <p:blipFill rotWithShape="1">
          <a:blip r:embed="rId3"/>
          <a:srcRect l="45009" t="35599" r="39652" b="49206"/>
          <a:stretch/>
        </p:blipFill>
        <p:spPr>
          <a:xfrm>
            <a:off x="2276474" y="2096985"/>
            <a:ext cx="566737" cy="197644"/>
          </a:xfrm>
          <a:prstGeom prst="rect">
            <a:avLst/>
          </a:prstGeom>
        </p:spPr>
      </p:pic>
      <p:pic>
        <p:nvPicPr>
          <p:cNvPr id="23" name="Picture 22"/>
          <p:cNvPicPr>
            <a:picLocks noChangeAspect="1"/>
          </p:cNvPicPr>
          <p:nvPr/>
        </p:nvPicPr>
        <p:blipFill rotWithShape="1">
          <a:blip r:embed="rId3"/>
          <a:srcRect l="66065" t="54618" r="3816" b="29448"/>
          <a:stretch/>
        </p:blipFill>
        <p:spPr>
          <a:xfrm>
            <a:off x="3052204" y="1796713"/>
            <a:ext cx="1112844" cy="207264"/>
          </a:xfrm>
          <a:prstGeom prst="rect">
            <a:avLst/>
          </a:prstGeom>
        </p:spPr>
      </p:pic>
      <p:pic>
        <p:nvPicPr>
          <p:cNvPr id="24" name="Picture 23"/>
          <p:cNvPicPr>
            <a:picLocks noChangeAspect="1"/>
          </p:cNvPicPr>
          <p:nvPr/>
        </p:nvPicPr>
        <p:blipFill rotWithShape="1">
          <a:blip r:embed="rId3"/>
          <a:srcRect l="66395" t="33998" r="3486" b="50068"/>
          <a:stretch/>
        </p:blipFill>
        <p:spPr>
          <a:xfrm>
            <a:off x="3052204" y="2087067"/>
            <a:ext cx="1112844" cy="207264"/>
          </a:xfrm>
          <a:prstGeom prst="rect">
            <a:avLst/>
          </a:prstGeom>
        </p:spPr>
      </p:pic>
    </p:spTree>
    <p:extLst>
      <p:ext uri="{BB962C8B-B14F-4D97-AF65-F5344CB8AC3E}">
        <p14:creationId xmlns:p14="http://schemas.microsoft.com/office/powerpoint/2010/main" val="420941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72572" y="3664075"/>
            <a:ext cx="4330095" cy="89988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4747871" y="606412"/>
            <a:ext cx="4223417" cy="4142836"/>
          </a:xfrm>
          <a:prstGeom prst="rect">
            <a:avLst/>
          </a:prstGeom>
        </p:spPr>
      </p:pic>
      <p:sp>
        <p:nvSpPr>
          <p:cNvPr id="5"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Evoution of the Components of the Universe</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9" name="Footer Placeholder 8"/>
          <p:cNvSpPr>
            <a:spLocks noGrp="1"/>
          </p:cNvSpPr>
          <p:nvPr>
            <p:ph type="ftr" sz="quarter" idx="9"/>
          </p:nvPr>
        </p:nvSpPr>
        <p:spPr/>
        <p:txBody>
          <a:bodyPr/>
          <a:lstStyle/>
          <a:p>
            <a:r>
              <a:rPr lang="fr-FR" smtClean="0"/>
              <a:t>Astroparticle Physics - Part 5 DM and Cosmology</a:t>
            </a:r>
            <a:endParaRPr lang="fr-FR" dirty="0"/>
          </a:p>
        </p:txBody>
      </p:sp>
      <p:sp>
        <p:nvSpPr>
          <p:cNvPr id="10" name="Slide Number Placeholder 9"/>
          <p:cNvSpPr>
            <a:spLocks noGrp="1"/>
          </p:cNvSpPr>
          <p:nvPr>
            <p:ph type="sldNum" sz="quarter" idx="8"/>
          </p:nvPr>
        </p:nvSpPr>
        <p:spPr/>
        <p:txBody>
          <a:bodyPr/>
          <a:lstStyle/>
          <a:p>
            <a:pPr lvl="0"/>
            <a:fld id="{BDCB8DC9-8952-47EE-923F-5809FD4D53AE}" type="slidenum">
              <a:rPr lang="en-US" smtClean="0"/>
              <a:t>19</a:t>
            </a:fld>
            <a:endParaRPr lang="en-US"/>
          </a:p>
        </p:txBody>
      </p:sp>
      <p:sp>
        <p:nvSpPr>
          <p:cNvPr id="2" name="TextBox 1"/>
          <p:cNvSpPr txBox="1"/>
          <p:nvPr/>
        </p:nvSpPr>
        <p:spPr>
          <a:xfrm>
            <a:off x="160016" y="2781905"/>
            <a:ext cx="4349089" cy="310734"/>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Matter-radiation equivalence</a:t>
            </a:r>
            <a:endParaRPr lang="en-US" dirty="0">
              <a:latin typeface="Calibri" panose="020F0502020204030204" pitchFamily="34" charset="0"/>
              <a:cs typeface="Calibri" panose="020F0502020204030204" pitchFamily="34" charset="0"/>
            </a:endParaRPr>
          </a:p>
        </p:txBody>
      </p:sp>
      <p:pic>
        <p:nvPicPr>
          <p:cNvPr id="4098" name="Picture 2" descr="Risultati immagini per composition of the unive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59" y="683536"/>
            <a:ext cx="4549833" cy="24091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60016" y="3744686"/>
            <a:ext cx="4412451" cy="738664"/>
          </a:xfrm>
          <a:prstGeom prst="rect">
            <a:avLst/>
          </a:prstGeom>
          <a:noFill/>
        </p:spPr>
        <p:txBody>
          <a:bodyPr wrap="square" rtlCol="0">
            <a:spAutoFit/>
          </a:bodyPr>
          <a:lstStyle/>
          <a:p>
            <a:r>
              <a:rPr lang="en-US" i="1" dirty="0" smtClean="0">
                <a:latin typeface="Calibri" panose="020F0502020204030204" pitchFamily="34" charset="0"/>
                <a:cs typeface="Calibri" panose="020F0502020204030204" pitchFamily="34" charset="0"/>
              </a:rPr>
              <a:t>Radiation (photons and relativistic particles such as neutrinos) does not contribute significantly </a:t>
            </a:r>
            <a:r>
              <a:rPr lang="en-US" b="1" i="1" dirty="0" smtClean="0">
                <a:latin typeface="Calibri" panose="020F0502020204030204" pitchFamily="34" charset="0"/>
                <a:cs typeface="Calibri" panose="020F0502020204030204" pitchFamily="34" charset="0"/>
              </a:rPr>
              <a:t>anymore</a:t>
            </a:r>
            <a:r>
              <a:rPr lang="en-US" i="1" dirty="0" smtClean="0">
                <a:latin typeface="Calibri" panose="020F0502020204030204" pitchFamily="34" charset="0"/>
                <a:cs typeface="Calibri" panose="020F0502020204030204" pitchFamily="34" charset="0"/>
              </a:rPr>
              <a:t> to the energy budget of the universe</a:t>
            </a:r>
            <a:endParaRPr lang="en-US" i="1" dirty="0">
              <a:latin typeface="Calibri" panose="020F0502020204030204" pitchFamily="34" charset="0"/>
              <a:cs typeface="Calibri" panose="020F0502020204030204" pitchFamily="34" charset="0"/>
            </a:endParaRPr>
          </a:p>
        </p:txBody>
      </p:sp>
      <p:cxnSp>
        <p:nvCxnSpPr>
          <p:cNvPr id="21" name="Straight Arrow Connector 20"/>
          <p:cNvCxnSpPr/>
          <p:nvPr/>
        </p:nvCxnSpPr>
        <p:spPr>
          <a:xfrm flipV="1">
            <a:off x="4402667" y="3788229"/>
            <a:ext cx="4059162" cy="22255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54310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161" y="498948"/>
            <a:ext cx="9143684" cy="4252531"/>
          </a:xfrm>
          <a:prstGeom prst="rect">
            <a:avLst/>
          </a:prstGeom>
          <a:solidFill>
            <a:srgbClr val="000000"/>
          </a:solidFill>
          <a:ln w="12600" cap="flat">
            <a:solidFill>
              <a:srgbClr val="41719C"/>
            </a:solidFill>
            <a:prstDash val="solid"/>
            <a:miter/>
          </a:ln>
        </p:spPr>
        <p:txBody>
          <a:bodyPr vert="horz" wrap="square" lIns="82941" tIns="41471" rIns="82941" bIns="41471" anchor="ctr" anchorCtr="1" compatLnSpc="0">
            <a:noAutofit/>
          </a:bodyPr>
          <a:lstStyle/>
          <a:p>
            <a:pPr defTabSz="829452" hangingPunct="0">
              <a:defRPr sz="1800" b="0" i="0" u="none" strike="noStrike" kern="0" cap="none" spc="0" baseline="0">
                <a:solidFill>
                  <a:srgbClr val="000000"/>
                </a:solidFill>
                <a:uFillTx/>
              </a:defRPr>
            </a:pPr>
            <a:endParaRPr lang="en-US" sz="1633" kern="1200">
              <a:latin typeface="Liberation Sans" pitchFamily="18"/>
              <a:ea typeface="Noto Sans CJK SC Regular" pitchFamily="2"/>
              <a:cs typeface="Lohit Devanagari" pitchFamily="2"/>
            </a:endParaRPr>
          </a:p>
        </p:txBody>
      </p:sp>
      <p:pic>
        <p:nvPicPr>
          <p:cNvPr id="5" name="Picture 2" descr="Risultati immagini per stellar evolution">
            <a:extLst>
              <a:ext uri="{FF2B5EF4-FFF2-40B4-BE49-F238E27FC236}">
                <a16:creationId xmlns:a16="http://schemas.microsoft.com/office/drawing/2014/main" id="{00000000-0000-0000-0000-000000000000}"/>
              </a:ext>
            </a:extLst>
          </p:cNvPr>
          <p:cNvPicPr>
            <a:picLocks noChangeAspect="1"/>
          </p:cNvPicPr>
          <p:nvPr/>
        </p:nvPicPr>
        <p:blipFill>
          <a:blip r:embed="rId3"/>
          <a:srcRect l="7134" t="1274" r="6841" b="15514"/>
          <a:stretch>
            <a:fillRect/>
          </a:stretch>
        </p:blipFill>
        <p:spPr>
          <a:xfrm>
            <a:off x="299204" y="753652"/>
            <a:ext cx="4950696" cy="3591797"/>
          </a:xfrm>
          <a:prstGeom prst="rect">
            <a:avLst/>
          </a:prstGeom>
          <a:noFill/>
          <a:ln cap="flat">
            <a:noFill/>
          </a:ln>
        </p:spPr>
      </p:pic>
      <p:sp>
        <p:nvSpPr>
          <p:cNvPr id="6" name="TextBox 5"/>
          <p:cNvSpPr txBox="1"/>
          <p:nvPr/>
        </p:nvSpPr>
        <p:spPr>
          <a:xfrm>
            <a:off x="103023" y="83596"/>
            <a:ext cx="8649711" cy="339399"/>
          </a:xfrm>
          <a:prstGeom prst="rect">
            <a:avLst/>
          </a:prstGeom>
          <a:noFill/>
          <a:ln cap="flat">
            <a:noFill/>
          </a:ln>
        </p:spPr>
        <p:txBody>
          <a:bodyPr vert="horz" wrap="square" lIns="82941" tIns="41471" rIns="82941" bIns="41471" anchor="t" anchorCtr="0" compatLnSpc="0">
            <a:spAutoFit/>
          </a:bodyPr>
          <a:lstStyle/>
          <a:p>
            <a:pPr defTabSz="829452">
              <a:defRPr sz="1800" b="0" i="0" u="none" strike="noStrike" kern="0" cap="none" spc="0" baseline="0">
                <a:solidFill>
                  <a:srgbClr val="000000"/>
                </a:solidFill>
                <a:uFillTx/>
              </a:defRPr>
            </a:pPr>
            <a:r>
              <a:rPr lang="de-AT" sz="1633" kern="1200">
                <a:latin typeface="Calibri" pitchFamily="18"/>
                <a:ea typeface="Noto Sans CJK SC Regular" pitchFamily="2"/>
                <a:cs typeface="Lohit Devanagari" pitchFamily="2"/>
              </a:rPr>
              <a:t>Stellar Evolution (i.e. Where BHs and NSs come from)</a:t>
            </a:r>
          </a:p>
        </p:txBody>
      </p:sp>
      <p:sp>
        <p:nvSpPr>
          <p:cNvPr id="7" name="TextBox 3"/>
          <p:cNvSpPr txBox="1"/>
          <p:nvPr/>
        </p:nvSpPr>
        <p:spPr>
          <a:xfrm>
            <a:off x="5504969" y="498948"/>
            <a:ext cx="3363360" cy="2242933"/>
          </a:xfrm>
          <a:prstGeom prst="rect">
            <a:avLst/>
          </a:prstGeom>
          <a:noFill/>
          <a:ln cap="flat">
            <a:noFill/>
          </a:ln>
        </p:spPr>
        <p:txBody>
          <a:bodyPr vert="horz" wrap="square" lIns="82941" tIns="41471" rIns="82941" bIns="41471" anchor="t" anchorCtr="0" compatLnSpc="0">
            <a:spAutoFit/>
          </a:bodyPr>
          <a:lstStyle/>
          <a:p>
            <a:pPr defTabSz="829452">
              <a:defRPr sz="1800" b="0" i="0" u="none" strike="noStrike" kern="0" cap="none" spc="0" baseline="0">
                <a:solidFill>
                  <a:srgbClr val="000000"/>
                </a:solidFill>
                <a:uFillTx/>
              </a:defRPr>
            </a:pPr>
            <a:endParaRPr lang="de-AT" sz="1451" i="1" kern="1200" dirty="0">
              <a:solidFill>
                <a:srgbClr val="00B0F0"/>
              </a:solidFill>
              <a:latin typeface="Calibri" pitchFamily="18"/>
              <a:ea typeface="Noto Sans CJK SC Regular" pitchFamily="2"/>
              <a:cs typeface="Lohit Devanagari" pitchFamily="2"/>
            </a:endParaRPr>
          </a:p>
          <a:p>
            <a:pPr marL="259286" indent="-259286" defTabSz="829452">
              <a:buSzPct val="100000"/>
              <a:buChar char="-"/>
              <a:defRPr sz="1800" b="0" i="0" u="none" strike="noStrike" kern="0" cap="none" spc="0" baseline="0">
                <a:solidFill>
                  <a:srgbClr val="000000"/>
                </a:solidFill>
                <a:uFillTx/>
              </a:defRPr>
            </a:pPr>
            <a:r>
              <a:rPr lang="de-AT" sz="1089" kern="1200" dirty="0">
                <a:solidFill>
                  <a:srgbClr val="FFFFFF"/>
                </a:solidFill>
                <a:latin typeface="Calibri" pitchFamily="18"/>
                <a:ea typeface="Noto Sans CJK SC Regular" pitchFamily="2"/>
                <a:cs typeface="Lohit Devanagari" pitchFamily="2"/>
              </a:rPr>
              <a:t>Star evolution mostly depends on the mass of the original gas cloud</a:t>
            </a:r>
          </a:p>
          <a:p>
            <a:pPr marL="259286" indent="-259286" defTabSz="829452">
              <a:buSzPct val="100000"/>
              <a:buChar char="-"/>
              <a:defRPr sz="1800" b="0" i="0" u="none" strike="noStrike" kern="0" cap="none" spc="0" baseline="0">
                <a:solidFill>
                  <a:srgbClr val="000000"/>
                </a:solidFill>
                <a:uFillTx/>
              </a:defRPr>
            </a:pPr>
            <a:r>
              <a:rPr lang="de-AT" sz="1089" kern="1200" dirty="0">
                <a:solidFill>
                  <a:srgbClr val="FFFFFF"/>
                </a:solidFill>
                <a:latin typeface="Calibri" pitchFamily="18"/>
                <a:ea typeface="Noto Sans CJK SC Regular" pitchFamily="2"/>
                <a:cs typeface="Lohit Devanagari" pitchFamily="2"/>
              </a:rPr>
              <a:t>Metallicity i.e. chemical composition impacts fusion processes</a:t>
            </a:r>
          </a:p>
          <a:p>
            <a:pPr marL="259286" indent="-259286" defTabSz="829452">
              <a:buSzPct val="100000"/>
              <a:buChar char="-"/>
              <a:defRPr sz="1800" b="0" i="0" u="none" strike="noStrike" kern="0" cap="none" spc="0" baseline="0">
                <a:solidFill>
                  <a:srgbClr val="000000"/>
                </a:solidFill>
                <a:uFillTx/>
              </a:defRPr>
            </a:pPr>
            <a:r>
              <a:rPr lang="de-AT" sz="1089" kern="1200" dirty="0">
                <a:solidFill>
                  <a:srgbClr val="FFFFFF"/>
                </a:solidFill>
                <a:latin typeface="Calibri" pitchFamily="18"/>
                <a:ea typeface="Noto Sans CJK SC Regular" pitchFamily="2"/>
                <a:cs typeface="Lohit Devanagari" pitchFamily="2"/>
              </a:rPr>
              <a:t>For initial mass Mi &gt; 0.08 M</a:t>
            </a:r>
            <a:r>
              <a:rPr lang="zh-CN" altLang="en-US" sz="1089" kern="1200" baseline="-25000" dirty="0">
                <a:solidFill>
                  <a:srgbClr val="FFFFFF"/>
                </a:solidFill>
                <a:latin typeface="Calibri" pitchFamily="18"/>
                <a:ea typeface="Noto Sans CJK SC Regular" pitchFamily="2"/>
                <a:cs typeface="Lohit Devanagari" pitchFamily="2"/>
              </a:rPr>
              <a:t>○ </a:t>
            </a:r>
            <a:r>
              <a:rPr lang="de-AT" sz="1089" kern="1200" dirty="0">
                <a:solidFill>
                  <a:srgbClr val="FFFFFF"/>
                </a:solidFill>
                <a:latin typeface="Calibri" pitchFamily="18"/>
                <a:ea typeface="Noto Sans CJK SC Regular" pitchFamily="2"/>
                <a:cs typeface="Lohit Devanagari" pitchFamily="2"/>
              </a:rPr>
              <a:t> -&gt; white dwarfs</a:t>
            </a:r>
          </a:p>
          <a:p>
            <a:pPr marL="259286" indent="-259286" defTabSz="829452">
              <a:buSzPct val="100000"/>
              <a:buChar char="-"/>
              <a:defRPr sz="1800" b="0" i="0" u="none" strike="noStrike" kern="0" cap="none" spc="0" baseline="0">
                <a:solidFill>
                  <a:srgbClr val="000000"/>
                </a:solidFill>
                <a:uFillTx/>
              </a:defRPr>
            </a:pPr>
            <a:r>
              <a:rPr lang="de-AT" sz="1089" kern="1200" dirty="0">
                <a:solidFill>
                  <a:srgbClr val="FFFFFF"/>
                </a:solidFill>
                <a:latin typeface="Calibri" pitchFamily="18"/>
                <a:ea typeface="Noto Sans CJK SC Regular" pitchFamily="2"/>
                <a:cs typeface="Lohit Devanagari" pitchFamily="2"/>
              </a:rPr>
              <a:t>For Mi &gt; 8 M</a:t>
            </a:r>
            <a:r>
              <a:rPr lang="zh-CN" altLang="en-US" sz="1089" kern="1200" baseline="-25000" dirty="0">
                <a:solidFill>
                  <a:srgbClr val="FFFFFF"/>
                </a:solidFill>
                <a:latin typeface="Calibri" pitchFamily="18"/>
                <a:ea typeface="Noto Sans CJK SC Regular" pitchFamily="2"/>
                <a:cs typeface="Lohit Devanagari" pitchFamily="2"/>
              </a:rPr>
              <a:t>○ </a:t>
            </a:r>
            <a:r>
              <a:rPr lang="de-AT" sz="1089" kern="1200" dirty="0">
                <a:solidFill>
                  <a:srgbClr val="FFFFFF"/>
                </a:solidFill>
                <a:latin typeface="Calibri" pitchFamily="18"/>
                <a:ea typeface="Noto Sans CJK SC Regular" pitchFamily="2"/>
                <a:cs typeface="Lohit Devanagari" pitchFamily="2"/>
              </a:rPr>
              <a:t> -&gt; Supernova (SN) explosion and NS remnant</a:t>
            </a:r>
          </a:p>
          <a:p>
            <a:pPr marL="259286" indent="-259286" defTabSz="829452">
              <a:buSzPct val="100000"/>
              <a:buChar char="-"/>
              <a:defRPr sz="1800" b="0" i="0" u="none" strike="noStrike" kern="0" cap="none" spc="0" baseline="0">
                <a:solidFill>
                  <a:srgbClr val="000000"/>
                </a:solidFill>
                <a:uFillTx/>
              </a:defRPr>
            </a:pPr>
            <a:endParaRPr lang="de-AT" sz="1089" kern="1200" dirty="0">
              <a:solidFill>
                <a:srgbClr val="FFFFFF"/>
              </a:solidFill>
              <a:latin typeface="Calibri" pitchFamily="18"/>
              <a:ea typeface="Noto Sans CJK SC Regular" pitchFamily="2"/>
              <a:cs typeface="Lohit Devanagari" pitchFamily="2"/>
            </a:endParaRPr>
          </a:p>
          <a:p>
            <a:pPr marL="259286" indent="-259286" defTabSz="829452">
              <a:buSzPct val="100000"/>
              <a:buChar char="-"/>
              <a:defRPr sz="1800" b="0" i="0" u="none" strike="noStrike" kern="0" cap="none" spc="0" baseline="0">
                <a:solidFill>
                  <a:srgbClr val="000000"/>
                </a:solidFill>
                <a:uFillTx/>
              </a:defRPr>
            </a:pPr>
            <a:r>
              <a:rPr lang="de-AT" sz="1089" kern="1200" dirty="0">
                <a:solidFill>
                  <a:srgbClr val="FFFFFF"/>
                </a:solidFill>
                <a:latin typeface="Calibri" pitchFamily="18"/>
                <a:ea typeface="Noto Sans CJK SC Regular" pitchFamily="2"/>
                <a:cs typeface="Lohit Devanagari" pitchFamily="2"/>
              </a:rPr>
              <a:t>For Mi &gt; 8 M</a:t>
            </a:r>
            <a:r>
              <a:rPr lang="zh-CN" altLang="en-US" sz="1089" kern="1200" baseline="-25000" dirty="0">
                <a:solidFill>
                  <a:srgbClr val="FFFFFF"/>
                </a:solidFill>
                <a:latin typeface="Calibri" pitchFamily="18"/>
                <a:ea typeface="Noto Sans CJK SC Regular" pitchFamily="2"/>
                <a:cs typeface="Lohit Devanagari" pitchFamily="2"/>
              </a:rPr>
              <a:t>○ </a:t>
            </a:r>
            <a:r>
              <a:rPr lang="de-AT" sz="1089" kern="1200" dirty="0">
                <a:solidFill>
                  <a:srgbClr val="FFFFFF"/>
                </a:solidFill>
                <a:latin typeface="Calibri" pitchFamily="18"/>
                <a:ea typeface="Noto Sans CJK SC Regular" pitchFamily="2"/>
                <a:cs typeface="Lohit Devanagari" pitchFamily="2"/>
              </a:rPr>
              <a:t>-&gt; SN explosion and formation of BHs (fallback or direct)</a:t>
            </a:r>
          </a:p>
          <a:p>
            <a:pPr marL="259286" indent="-259286" defTabSz="829452">
              <a:buSzPct val="100000"/>
              <a:buChar char="-"/>
              <a:defRPr sz="1800" b="0" i="0" u="none" strike="noStrike" kern="0" cap="none" spc="0" baseline="0">
                <a:solidFill>
                  <a:srgbClr val="000000"/>
                </a:solidFill>
                <a:uFillTx/>
              </a:defRPr>
            </a:pPr>
            <a:endParaRPr lang="en-US" sz="1451" kern="1200" dirty="0">
              <a:solidFill>
                <a:srgbClr val="FFFFFF"/>
              </a:solidFill>
              <a:latin typeface="Calibri" pitchFamily="18"/>
              <a:ea typeface="Noto Sans CJK SC Regular" pitchFamily="2"/>
              <a:cs typeface="Lohit Devanagari" pitchFamily="2"/>
            </a:endParaRPr>
          </a:p>
        </p:txBody>
      </p:sp>
      <p:sp>
        <p:nvSpPr>
          <p:cNvPr id="8" name="TextBox 6"/>
          <p:cNvSpPr txBox="1"/>
          <p:nvPr/>
        </p:nvSpPr>
        <p:spPr>
          <a:xfrm>
            <a:off x="5467082" y="2549551"/>
            <a:ext cx="3234047" cy="878841"/>
          </a:xfrm>
          <a:prstGeom prst="rect">
            <a:avLst/>
          </a:prstGeom>
          <a:noFill/>
          <a:ln cap="flat">
            <a:noFill/>
          </a:ln>
        </p:spPr>
        <p:txBody>
          <a:bodyPr vert="horz" wrap="square" lIns="82941" tIns="41471" rIns="82941" bIns="41471" anchor="t" anchorCtr="1" compatLnSpc="0">
            <a:spAutoFit/>
          </a:bodyPr>
          <a:lstStyle/>
          <a:p>
            <a:pPr algn="just" defTabSz="829452">
              <a:defRPr sz="1800" b="0" i="0" u="none" strike="noStrike" kern="0" cap="none" spc="0" baseline="0">
                <a:solidFill>
                  <a:srgbClr val="000000"/>
                </a:solidFill>
                <a:uFillTx/>
              </a:defRPr>
            </a:pPr>
            <a:r>
              <a:rPr lang="de-AT" sz="1270" b="1" i="1" kern="1200">
                <a:solidFill>
                  <a:srgbClr val="8DD6FF"/>
                </a:solidFill>
                <a:latin typeface="Calibri" pitchFamily="18"/>
                <a:ea typeface="Noto Sans CJK SC Regular" pitchFamily="2"/>
                <a:cs typeface="Lohit Devanagari" pitchFamily="2"/>
              </a:rPr>
              <a:t>Stellar evolution end with the creation of White Dwarfs, SNe, Neutron Satrs, Black Holes which are sources of gravitationl waves!</a:t>
            </a:r>
          </a:p>
        </p:txBody>
      </p:sp>
      <p:sp>
        <p:nvSpPr>
          <p:cNvPr id="9" name="TextBox 8"/>
          <p:cNvSpPr txBox="1"/>
          <p:nvPr/>
        </p:nvSpPr>
        <p:spPr>
          <a:xfrm>
            <a:off x="5467082" y="3511660"/>
            <a:ext cx="3515939" cy="921802"/>
          </a:xfrm>
          <a:prstGeom prst="rect">
            <a:avLst/>
          </a:prstGeom>
          <a:noFill/>
          <a:ln cap="flat">
            <a:noFill/>
          </a:ln>
        </p:spPr>
        <p:txBody>
          <a:bodyPr vert="horz" wrap="square" lIns="82941" tIns="41471" rIns="82941" bIns="41471" anchor="t" anchorCtr="0" compatLnSpc="1">
            <a:spAutoFit/>
          </a:bodyPr>
          <a:lstStyle/>
          <a:p>
            <a:pPr defTabSz="829452">
              <a:defRPr sz="1800" b="0" i="0" u="none" strike="noStrike" kern="0" cap="none" spc="0" baseline="0">
                <a:solidFill>
                  <a:srgbClr val="000000"/>
                </a:solidFill>
                <a:uFillTx/>
              </a:defRPr>
            </a:pPr>
            <a:r>
              <a:rPr lang="en-US" sz="1089" kern="1200">
                <a:solidFill>
                  <a:srgbClr val="FFFFFF"/>
                </a:solidFill>
                <a:latin typeface="Calibri"/>
              </a:rPr>
              <a:t>[ Typical numbers of neutron star:</a:t>
            </a:r>
          </a:p>
          <a:p>
            <a:pPr defTabSz="829452">
              <a:defRPr sz="1800" b="0" i="0" u="none" strike="noStrike" kern="0" cap="none" spc="0" baseline="0">
                <a:solidFill>
                  <a:srgbClr val="000000"/>
                </a:solidFill>
                <a:uFillTx/>
              </a:defRPr>
            </a:pPr>
            <a:r>
              <a:rPr lang="en-US" sz="1089" kern="1200">
                <a:solidFill>
                  <a:srgbClr val="FFFFFF"/>
                </a:solidFill>
                <a:latin typeface="Calibri"/>
              </a:rPr>
              <a:t>Mass ~ 1.4 </a:t>
            </a:r>
            <a:r>
              <a:rPr lang="de-AT" sz="1089" kern="1200">
                <a:solidFill>
                  <a:srgbClr val="FFFFFF"/>
                </a:solidFill>
                <a:latin typeface="Calibri" pitchFamily="18"/>
                <a:ea typeface="Noto Sans CJK SC Regular" pitchFamily="2"/>
                <a:cs typeface="Lohit Devanagari" pitchFamily="2"/>
              </a:rPr>
              <a:t>M</a:t>
            </a:r>
            <a:r>
              <a:rPr lang="zh-CN" altLang="en-US" sz="1089" kern="1200" baseline="-25000">
                <a:solidFill>
                  <a:srgbClr val="FFFFFF"/>
                </a:solidFill>
                <a:latin typeface="Calibri" pitchFamily="18"/>
                <a:ea typeface="Noto Sans CJK SC Regular" pitchFamily="2"/>
                <a:cs typeface="Lohit Devanagari" pitchFamily="2"/>
              </a:rPr>
              <a:t>○</a:t>
            </a:r>
            <a:r>
              <a:rPr lang="en-US" sz="1089" kern="1200" baseline="-25000">
                <a:solidFill>
                  <a:srgbClr val="FFFFFF"/>
                </a:solidFill>
                <a:latin typeface="Calibri" pitchFamily="18"/>
                <a:ea typeface="Noto Sans CJK SC Regular" pitchFamily="2"/>
                <a:cs typeface="Lohit Devanagari" pitchFamily="2"/>
              </a:rPr>
              <a:t> </a:t>
            </a:r>
          </a:p>
          <a:p>
            <a:pPr defTabSz="829452">
              <a:defRPr sz="1800" b="0" i="0" u="none" strike="noStrike" kern="0" cap="none" spc="0" baseline="0">
                <a:solidFill>
                  <a:srgbClr val="000000"/>
                </a:solidFill>
                <a:uFillTx/>
              </a:defRPr>
            </a:pPr>
            <a:r>
              <a:rPr lang="en-US" sz="1089" kern="1200">
                <a:solidFill>
                  <a:srgbClr val="FFFFFF"/>
                </a:solidFill>
                <a:latin typeface="Calibri"/>
                <a:ea typeface="等线"/>
              </a:rPr>
              <a:t>radius ~ 10 Km</a:t>
            </a:r>
          </a:p>
          <a:p>
            <a:pPr defTabSz="829452">
              <a:defRPr sz="1800" b="0" i="0" u="none" strike="noStrike" kern="0" cap="none" spc="0" baseline="0">
                <a:solidFill>
                  <a:srgbClr val="000000"/>
                </a:solidFill>
                <a:uFillTx/>
              </a:defRPr>
            </a:pPr>
            <a:r>
              <a:rPr lang="en-US" sz="1089" kern="1200">
                <a:solidFill>
                  <a:srgbClr val="FFFFFF"/>
                </a:solidFill>
                <a:latin typeface="Calibri"/>
                <a:ea typeface="等线"/>
              </a:rPr>
              <a:t>magnetic field 10</a:t>
            </a:r>
            <a:r>
              <a:rPr lang="en-US" sz="1089" kern="1200" baseline="30000">
                <a:solidFill>
                  <a:srgbClr val="FFFFFF"/>
                </a:solidFill>
                <a:latin typeface="Calibri"/>
                <a:ea typeface="等线"/>
              </a:rPr>
              <a:t>12</a:t>
            </a:r>
            <a:r>
              <a:rPr lang="en-US" sz="1089" kern="1200">
                <a:solidFill>
                  <a:srgbClr val="FFFFFF"/>
                </a:solidFill>
                <a:latin typeface="Calibri"/>
                <a:ea typeface="等线"/>
              </a:rPr>
              <a:t> Gauss (LHC: 4 T = 40k Gauss, average in Milky way ~ microGauss, Earth surface~0.2 Gauss) ] </a:t>
            </a:r>
            <a:endParaRPr lang="en-US" sz="1089" kern="1200" baseline="-25000">
              <a:solidFill>
                <a:srgbClr val="FFFFFF"/>
              </a:solidFill>
              <a:latin typeface="Calibri" pitchFamily="18"/>
              <a:ea typeface="Noto Sans CJK SC Regular" pitchFamily="2"/>
              <a:cs typeface="Lohit Devanagari" pitchFamily="2"/>
            </a:endParaRPr>
          </a:p>
        </p:txBody>
      </p:sp>
      <p:sp>
        <p:nvSpPr>
          <p:cNvPr id="12" name="Footer Placeholder 11"/>
          <p:cNvSpPr>
            <a:spLocks noGrp="1"/>
          </p:cNvSpPr>
          <p:nvPr>
            <p:ph type="ftr" sz="quarter" idx="9"/>
          </p:nvPr>
        </p:nvSpPr>
        <p:spPr/>
        <p:txBody>
          <a:bodyPr/>
          <a:lstStyle/>
          <a:p>
            <a:pPr lvl="0"/>
            <a:r>
              <a:rPr lang="fr-FR" smtClean="0"/>
              <a:t>Astroparticle Physics - Part 5 DM and Cosmology</a:t>
            </a:r>
            <a:endParaRPr lang="fr-FR"/>
          </a:p>
        </p:txBody>
      </p:sp>
      <p:sp>
        <p:nvSpPr>
          <p:cNvPr id="13" name="Slide Number Placeholder 12"/>
          <p:cNvSpPr>
            <a:spLocks noGrp="1"/>
          </p:cNvSpPr>
          <p:nvPr>
            <p:ph type="sldNum" sz="quarter" idx="8"/>
          </p:nvPr>
        </p:nvSpPr>
        <p:spPr/>
        <p:txBody>
          <a:bodyPr/>
          <a:lstStyle/>
          <a:p>
            <a:pPr lvl="0"/>
            <a:fld id="{EFA2B790-1167-4BC0-A17A-40DFB103CBD3}" type="slidenum">
              <a:rPr lang="en-US" smtClean="0"/>
              <a:t>2</a:t>
            </a:fld>
            <a:endParaRPr lang="en-US"/>
          </a:p>
        </p:txBody>
      </p:sp>
    </p:spTree>
    <p:extLst>
      <p:ext uri="{BB962C8B-B14F-4D97-AF65-F5344CB8AC3E}">
        <p14:creationId xmlns:p14="http://schemas.microsoft.com/office/powerpoint/2010/main" val="174076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4662" y="968513"/>
            <a:ext cx="5948147" cy="3286664"/>
          </a:xfrm>
          <a:prstGeom prst="rect">
            <a:avLst/>
          </a:prstGeom>
        </p:spPr>
      </p:pic>
      <p:sp>
        <p:nvSpPr>
          <p:cNvPr id="3" name="Footer Placeholder 2"/>
          <p:cNvSpPr>
            <a:spLocks noGrp="1"/>
          </p:cNvSpPr>
          <p:nvPr>
            <p:ph type="ftr" sz="quarter" idx="9"/>
          </p:nvPr>
        </p:nvSpPr>
        <p:spPr/>
        <p:txBody>
          <a:bodyPr/>
          <a:lstStyle/>
          <a:p>
            <a:r>
              <a:rPr lang="fr-FR" smtClean="0"/>
              <a:t>Astroparticle Physics - Part 5 DM and Cosmology</a:t>
            </a:r>
            <a:endParaRPr lang="fr-FR" dirty="0"/>
          </a:p>
        </p:txBody>
      </p:sp>
      <p:sp>
        <p:nvSpPr>
          <p:cNvPr id="4" name="Slide Number Placeholder 3"/>
          <p:cNvSpPr>
            <a:spLocks noGrp="1"/>
          </p:cNvSpPr>
          <p:nvPr>
            <p:ph type="sldNum" sz="quarter" idx="8"/>
          </p:nvPr>
        </p:nvSpPr>
        <p:spPr/>
        <p:txBody>
          <a:bodyPr/>
          <a:lstStyle/>
          <a:p>
            <a:pPr lvl="0"/>
            <a:fld id="{BDCB8DC9-8952-47EE-923F-5809FD4D53AE}" type="slidenum">
              <a:rPr lang="en-US" smtClean="0"/>
              <a:t>20</a:t>
            </a:fld>
            <a:endParaRPr lang="en-US"/>
          </a:p>
        </p:txBody>
      </p:sp>
      <p:sp>
        <p:nvSpPr>
          <p:cNvPr id="5"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Evoution of the Components of the Universe</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6" name="TextBox 5"/>
          <p:cNvSpPr txBox="1"/>
          <p:nvPr/>
        </p:nvSpPr>
        <p:spPr>
          <a:xfrm>
            <a:off x="160016" y="537029"/>
            <a:ext cx="8548555" cy="307777"/>
          </a:xfrm>
          <a:prstGeom prst="rect">
            <a:avLst/>
          </a:prstGeom>
          <a:noFill/>
        </p:spPr>
        <p:txBody>
          <a:bodyPr wrap="square" rtlCol="0">
            <a:spAutoFit/>
          </a:bodyPr>
          <a:lstStyle/>
          <a:p>
            <a:r>
              <a:rPr lang="de-AT" i="1" dirty="0" smtClean="0">
                <a:latin typeface="Calibri" panose="020F0502020204030204" pitchFamily="34" charset="0"/>
                <a:cs typeface="Calibri" panose="020F0502020204030204" pitchFamily="34" charset="0"/>
              </a:rPr>
              <a:t>Example: </a:t>
            </a:r>
            <a:r>
              <a:rPr lang="en-US" dirty="0">
                <a:latin typeface="Calibri" panose="020F0502020204030204" pitchFamily="34" charset="0"/>
                <a:cs typeface="Calibri" panose="020F0502020204030204" pitchFamily="34" charset="0"/>
              </a:rPr>
              <a:t>e</a:t>
            </a:r>
            <a:r>
              <a:rPr lang="en-US" dirty="0" smtClean="0">
                <a:latin typeface="Calibri" panose="020F0502020204030204" pitchFamily="34" charset="0"/>
                <a:cs typeface="Calibri" panose="020F0502020204030204" pitchFamily="34" charset="0"/>
              </a:rPr>
              <a:t>quations for a flat universe (k=1) composed of a single fluid (matter or radiation)</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0906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315" y="529730"/>
            <a:ext cx="5396310" cy="4146429"/>
          </a:xfrm>
          <a:prstGeom prst="rect">
            <a:avLst/>
          </a:prstGeom>
        </p:spPr>
      </p:pic>
      <p:sp>
        <p:nvSpPr>
          <p:cNvPr id="3"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Fate of the Universe ?</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4" name="Footer Placeholder 3"/>
          <p:cNvSpPr>
            <a:spLocks noGrp="1"/>
          </p:cNvSpPr>
          <p:nvPr>
            <p:ph type="ftr" sz="quarter" idx="9"/>
          </p:nvPr>
        </p:nvSpPr>
        <p:spPr/>
        <p:txBody>
          <a:bodyPr/>
          <a:lstStyle/>
          <a:p>
            <a:r>
              <a:rPr lang="fr-FR" smtClean="0"/>
              <a:t>Astroparticle Physics - Part 5 DM and Cosmology</a:t>
            </a:r>
            <a:endParaRPr lang="fr-FR" dirty="0"/>
          </a:p>
        </p:txBody>
      </p:sp>
      <p:sp>
        <p:nvSpPr>
          <p:cNvPr id="5" name="Slide Number Placeholder 4"/>
          <p:cNvSpPr>
            <a:spLocks noGrp="1"/>
          </p:cNvSpPr>
          <p:nvPr>
            <p:ph type="sldNum" sz="quarter" idx="8"/>
          </p:nvPr>
        </p:nvSpPr>
        <p:spPr/>
        <p:txBody>
          <a:bodyPr/>
          <a:lstStyle/>
          <a:p>
            <a:pPr lvl="0"/>
            <a:fld id="{BDCB8DC9-8952-47EE-923F-5809FD4D53AE}" type="slidenum">
              <a:rPr lang="en-US" smtClean="0"/>
              <a:t>21</a:t>
            </a:fld>
            <a:endParaRPr lang="en-US"/>
          </a:p>
        </p:txBody>
      </p:sp>
      <p:sp>
        <p:nvSpPr>
          <p:cNvPr id="6" name="TextBox 5"/>
          <p:cNvSpPr txBox="1"/>
          <p:nvPr/>
        </p:nvSpPr>
        <p:spPr>
          <a:xfrm>
            <a:off x="4997673" y="711199"/>
            <a:ext cx="3870806" cy="1815882"/>
          </a:xfrm>
          <a:prstGeom prst="rect">
            <a:avLst/>
          </a:prstGeom>
          <a:noFill/>
        </p:spPr>
        <p:txBody>
          <a:bodyPr wrap="square" rtlCol="0">
            <a:spAutoFit/>
          </a:bodyPr>
          <a:lstStyle/>
          <a:p>
            <a:pPr marL="285750" indent="-285750">
              <a:buFont typeface="Arial" panose="020B0604020202020204" pitchFamily="34" charset="0"/>
              <a:buChar char="•"/>
            </a:pPr>
            <a:r>
              <a:rPr lang="en-US" sz="1600" i="1" dirty="0" smtClean="0">
                <a:latin typeface="Calibri" panose="020F0502020204030204" pitchFamily="34" charset="0"/>
                <a:cs typeface="Calibri" panose="020F0502020204030204" pitchFamily="34" charset="0"/>
              </a:rPr>
              <a:t>Depending on the geometry and on the energy content of the universe (divided into its different components), the fate of the universe will be different</a:t>
            </a:r>
          </a:p>
          <a:p>
            <a:pPr marL="285750" indent="-285750">
              <a:buFont typeface="Arial" panose="020B0604020202020204" pitchFamily="34" charset="0"/>
              <a:buChar char="•"/>
            </a:pPr>
            <a:endParaRPr lang="en-US" sz="16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i="1" dirty="0" smtClean="0">
                <a:latin typeface="Calibri" panose="020F0502020204030204" pitchFamily="34" charset="0"/>
                <a:cs typeface="Calibri" panose="020F0502020204030204" pitchFamily="34" charset="0"/>
              </a:rPr>
              <a:t>We are in a situation “now” which is compatible with most models</a:t>
            </a:r>
          </a:p>
        </p:txBody>
      </p:sp>
      <p:sp>
        <p:nvSpPr>
          <p:cNvPr id="7" name="TextBox 6"/>
          <p:cNvSpPr txBox="1"/>
          <p:nvPr/>
        </p:nvSpPr>
        <p:spPr>
          <a:xfrm>
            <a:off x="822476" y="3188305"/>
            <a:ext cx="2457752" cy="307777"/>
          </a:xfrm>
          <a:prstGeom prst="rect">
            <a:avLst/>
          </a:prstGeom>
          <a:noFill/>
        </p:spPr>
        <p:txBody>
          <a:bodyPr wrap="square" rtlCol="0">
            <a:spAutoFit/>
          </a:bodyPr>
          <a:lstStyle/>
          <a:p>
            <a:r>
              <a:rPr lang="en-US" dirty="0" smtClean="0">
                <a:solidFill>
                  <a:srgbClr val="FF0000"/>
                </a:solidFill>
              </a:rPr>
              <a:t>Big-Bang</a:t>
            </a:r>
            <a:endParaRPr lang="en-US" dirty="0">
              <a:solidFill>
                <a:srgbClr val="FF0000"/>
              </a:solidFill>
            </a:endParaRPr>
          </a:p>
        </p:txBody>
      </p:sp>
      <p:sp>
        <p:nvSpPr>
          <p:cNvPr id="8" name="TextBox 7"/>
          <p:cNvSpPr txBox="1"/>
          <p:nvPr/>
        </p:nvSpPr>
        <p:spPr>
          <a:xfrm>
            <a:off x="3718264" y="3293842"/>
            <a:ext cx="2457752" cy="307777"/>
          </a:xfrm>
          <a:prstGeom prst="rect">
            <a:avLst/>
          </a:prstGeom>
          <a:noFill/>
        </p:spPr>
        <p:txBody>
          <a:bodyPr wrap="square" rtlCol="0">
            <a:spAutoFit/>
          </a:bodyPr>
          <a:lstStyle/>
          <a:p>
            <a:r>
              <a:rPr lang="en-US" dirty="0" smtClean="0">
                <a:solidFill>
                  <a:schemeClr val="accent5">
                    <a:lumMod val="75000"/>
                  </a:schemeClr>
                </a:solidFill>
              </a:rPr>
              <a:t>Big-Crunch</a:t>
            </a:r>
            <a:endParaRPr lang="en-US" dirty="0">
              <a:solidFill>
                <a:schemeClr val="accent5">
                  <a:lumMod val="75000"/>
                </a:schemeClr>
              </a:solidFill>
            </a:endParaRPr>
          </a:p>
        </p:txBody>
      </p:sp>
    </p:spTree>
    <p:extLst>
      <p:ext uri="{BB962C8B-B14F-4D97-AF65-F5344CB8AC3E}">
        <p14:creationId xmlns:p14="http://schemas.microsoft.com/office/powerpoint/2010/main" val="3448040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20"/>
          <p:cNvPicPr preferRelativeResize="0"/>
          <p:nvPr/>
        </p:nvPicPr>
        <p:blipFill>
          <a:blip r:embed="rId3">
            <a:alphaModFix/>
          </a:blip>
          <a:stretch>
            <a:fillRect/>
          </a:stretch>
        </p:blipFill>
        <p:spPr>
          <a:xfrm>
            <a:off x="122335" y="733245"/>
            <a:ext cx="4725710" cy="3424437"/>
          </a:xfrm>
          <a:prstGeom prst="rect">
            <a:avLst/>
          </a:prstGeom>
          <a:noFill/>
          <a:ln>
            <a:noFill/>
          </a:ln>
        </p:spPr>
      </p:pic>
      <p:sp>
        <p:nvSpPr>
          <p:cNvPr id="93" name="Google Shape;93;p20"/>
          <p:cNvSpPr txBox="1"/>
          <p:nvPr/>
        </p:nvSpPr>
        <p:spPr>
          <a:xfrm>
            <a:off x="122335" y="4385476"/>
            <a:ext cx="6887100" cy="4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100" u="sng" dirty="0">
                <a:solidFill>
                  <a:schemeClr val="hlink"/>
                </a:solidFill>
                <a:hlinkClick r:id="rId4"/>
              </a:rPr>
              <a:t>https://sci.esa.int/web/planck/-/60504-measurements-of-the-hubble-constant</a:t>
            </a:r>
            <a:endParaRPr dirty="0"/>
          </a:p>
        </p:txBody>
      </p:sp>
      <p:sp>
        <p:nvSpPr>
          <p:cNvPr id="94" name="Google Shape;94;p20"/>
          <p:cNvSpPr txBox="1"/>
          <p:nvPr/>
        </p:nvSpPr>
        <p:spPr>
          <a:xfrm>
            <a:off x="4921473" y="525720"/>
            <a:ext cx="3986142" cy="376836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dirty="0" smtClean="0">
                <a:solidFill>
                  <a:srgbClr val="031E31"/>
                </a:solidFill>
                <a:highlight>
                  <a:srgbClr val="FFFFFF"/>
                </a:highlight>
                <a:latin typeface="Calibri" panose="020F0502020204030204" pitchFamily="34" charset="0"/>
                <a:ea typeface="Verdana"/>
                <a:cs typeface="Calibri" panose="020F0502020204030204" pitchFamily="34" charset="0"/>
                <a:sym typeface="Verdana"/>
              </a:rPr>
              <a:t>«Alternatively</a:t>
            </a:r>
            <a:r>
              <a:rPr lang="it" dirty="0">
                <a:solidFill>
                  <a:srgbClr val="031E31"/>
                </a:solidFill>
                <a:highlight>
                  <a:srgbClr val="FFFFFF"/>
                </a:highlight>
                <a:latin typeface="Calibri" panose="020F0502020204030204" pitchFamily="34" charset="0"/>
                <a:ea typeface="Verdana"/>
                <a:cs typeface="Calibri" panose="020F0502020204030204" pitchFamily="34" charset="0"/>
                <a:sym typeface="Verdana"/>
              </a:rPr>
              <a:t>, the Hubble Constant can also be estimated from the cosmological model that fits observations of the cosmic microwave background, which represents the very young Universe, and calculate a prediction for what the Hubble Constant should be today. Measurements based on this method using data from NASA's WMAP satellite are shown in green, and those obtained using data from ESA's Planck mission are shown in </a:t>
            </a:r>
            <a:r>
              <a:rPr lang="it" dirty="0" smtClean="0">
                <a:solidFill>
                  <a:srgbClr val="031E31"/>
                </a:solidFill>
                <a:highlight>
                  <a:srgbClr val="FFFFFF"/>
                </a:highlight>
                <a:latin typeface="Calibri" panose="020F0502020204030204" pitchFamily="34" charset="0"/>
                <a:ea typeface="Verdana"/>
                <a:cs typeface="Calibri" panose="020F0502020204030204" pitchFamily="34" charset="0"/>
                <a:sym typeface="Verdana"/>
              </a:rPr>
              <a:t>red.</a:t>
            </a:r>
            <a:r>
              <a:rPr lang="it" dirty="0">
                <a:solidFill>
                  <a:srgbClr val="031E31"/>
                </a:solidFill>
                <a:highlight>
                  <a:srgbClr val="FFFFFF"/>
                </a:highlight>
                <a:latin typeface="Calibri" panose="020F0502020204030204" pitchFamily="34" charset="0"/>
                <a:ea typeface="Verdana"/>
                <a:cs typeface="Calibri" panose="020F0502020204030204" pitchFamily="34" charset="0"/>
                <a:sym typeface="Verdana"/>
              </a:rPr>
              <a:t> </a:t>
            </a:r>
            <a:r>
              <a:rPr lang="it" dirty="0" smtClean="0">
                <a:solidFill>
                  <a:srgbClr val="031E31"/>
                </a:solidFill>
                <a:highlight>
                  <a:srgbClr val="FFFFFF"/>
                </a:highlight>
                <a:latin typeface="Calibri" panose="020F0502020204030204" pitchFamily="34" charset="0"/>
                <a:ea typeface="Verdana"/>
                <a:cs typeface="Calibri" panose="020F0502020204030204" pitchFamily="34" charset="0"/>
                <a:sym typeface="Verdana"/>
              </a:rPr>
              <a:t>On </a:t>
            </a:r>
            <a:r>
              <a:rPr lang="it" dirty="0">
                <a:solidFill>
                  <a:srgbClr val="031E31"/>
                </a:solidFill>
                <a:highlight>
                  <a:srgbClr val="FFFFFF"/>
                </a:highlight>
                <a:latin typeface="Calibri" panose="020F0502020204030204" pitchFamily="34" charset="0"/>
                <a:ea typeface="Verdana"/>
                <a:cs typeface="Calibri" panose="020F0502020204030204" pitchFamily="34" charset="0"/>
                <a:sym typeface="Verdana"/>
              </a:rPr>
              <a:t>the one hand, it is extraordinary that two such radically different ways of deriving the Hubble constant – one using the local, mature Universe, and one based on the distant, infant Universe – are so close to each other. On the other hand, in principle these two figures should agree to within their respective uncertainties, causing what cosmologists call a 'tension' – an oddity that still needs explaining</a:t>
            </a:r>
            <a:r>
              <a:rPr lang="it" dirty="0" smtClean="0">
                <a:solidFill>
                  <a:srgbClr val="031E31"/>
                </a:solidFill>
                <a:highlight>
                  <a:srgbClr val="FFFFFF"/>
                </a:highlight>
                <a:latin typeface="Calibri" panose="020F0502020204030204" pitchFamily="34" charset="0"/>
                <a:ea typeface="Verdana"/>
                <a:cs typeface="Calibri" panose="020F0502020204030204" pitchFamily="34" charset="0"/>
                <a:sym typeface="Verdana"/>
              </a:rPr>
              <a:t>.»</a:t>
            </a:r>
            <a:endParaRPr sz="1050" dirty="0">
              <a:solidFill>
                <a:srgbClr val="031E31"/>
              </a:solidFill>
              <a:highlight>
                <a:srgbClr val="FFFFFF"/>
              </a:highlight>
              <a:latin typeface="Calibri" panose="020F0502020204030204" pitchFamily="34" charset="0"/>
              <a:ea typeface="Verdana"/>
              <a:cs typeface="Calibri" panose="020F0502020204030204" pitchFamily="34" charset="0"/>
              <a:sym typeface="Verdana"/>
            </a:endParaRPr>
          </a:p>
          <a:p>
            <a:pPr marL="0" lvl="0" indent="0" algn="l" rtl="0">
              <a:spcBef>
                <a:spcPts val="0"/>
              </a:spcBef>
              <a:spcAft>
                <a:spcPts val="0"/>
              </a:spcAft>
              <a:buNone/>
            </a:pPr>
            <a:endParaRPr sz="900" dirty="0">
              <a:solidFill>
                <a:srgbClr val="031E31"/>
              </a:solidFill>
              <a:highlight>
                <a:srgbClr val="FFFFFF"/>
              </a:highlight>
              <a:latin typeface="Verdana"/>
              <a:ea typeface="Verdana"/>
              <a:cs typeface="Verdana"/>
              <a:sym typeface="Verdana"/>
            </a:endParaRPr>
          </a:p>
        </p:txBody>
      </p:sp>
      <p:sp>
        <p:nvSpPr>
          <p:cNvPr id="5" name="TextBox 4"/>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The Hubble Parameter</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451" y="472023"/>
            <a:ext cx="8643504" cy="4263879"/>
          </a:xfrm>
          <a:prstGeom prst="rect">
            <a:avLst/>
          </a:prstGeom>
        </p:spPr>
      </p:pic>
      <p:sp>
        <p:nvSpPr>
          <p:cNvPr id="3" name="TextBox 2"/>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The Hubble Parameter</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4" name="Footer Placeholder 3"/>
          <p:cNvSpPr>
            <a:spLocks noGrp="1"/>
          </p:cNvSpPr>
          <p:nvPr>
            <p:ph type="ftr" sz="quarter" idx="9"/>
          </p:nvPr>
        </p:nvSpPr>
        <p:spPr/>
        <p:txBody>
          <a:bodyPr/>
          <a:lstStyle/>
          <a:p>
            <a:r>
              <a:rPr lang="fr-FR" smtClean="0"/>
              <a:t>Astroparticle Physics - Part 5 DM and Cosmology</a:t>
            </a:r>
            <a:endParaRPr lang="fr-FR" dirty="0"/>
          </a:p>
        </p:txBody>
      </p:sp>
      <p:sp>
        <p:nvSpPr>
          <p:cNvPr id="5" name="Slide Number Placeholder 4"/>
          <p:cNvSpPr>
            <a:spLocks noGrp="1"/>
          </p:cNvSpPr>
          <p:nvPr>
            <p:ph type="sldNum" sz="quarter" idx="8"/>
          </p:nvPr>
        </p:nvSpPr>
        <p:spPr/>
        <p:txBody>
          <a:bodyPr/>
          <a:lstStyle/>
          <a:p>
            <a:pPr lvl="0"/>
            <a:fld id="{BDCB8DC9-8952-47EE-923F-5809FD4D53AE}" type="slidenum">
              <a:rPr lang="en-US" smtClean="0"/>
              <a:t>23</a:t>
            </a:fld>
            <a:endParaRPr lang="en-US"/>
          </a:p>
        </p:txBody>
      </p:sp>
    </p:spTree>
    <p:extLst>
      <p:ext uri="{BB962C8B-B14F-4D97-AF65-F5344CB8AC3E}">
        <p14:creationId xmlns:p14="http://schemas.microsoft.com/office/powerpoint/2010/main" val="4282116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3" name="Rectangle 7"/>
          <p:cNvSpPr/>
          <p:nvPr/>
        </p:nvSpPr>
        <p:spPr>
          <a:xfrm>
            <a:off x="-44761" y="434820"/>
            <a:ext cx="9188761" cy="4309829"/>
          </a:xfrm>
          <a:prstGeom prst="rect">
            <a:avLst/>
          </a:prstGeom>
          <a:solidFill>
            <a:srgbClr val="000000"/>
          </a:solidFill>
          <a:ln w="12600" cap="flat">
            <a:solidFill>
              <a:srgbClr val="41719C"/>
            </a:solidFill>
            <a:prstDash val="solid"/>
            <a:miter/>
          </a:ln>
        </p:spPr>
        <p:txBody>
          <a:bodyPr vert="horz" wrap="square" lIns="91440" tIns="45720" rIns="91440" bIns="45720" anchor="ctr"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Noto Sans CJK SC Regular" pitchFamily="2"/>
              <a:cs typeface="Lohit Devanagari" pitchFamily="2"/>
            </a:endParaRPr>
          </a:p>
        </p:txBody>
      </p:sp>
      <p:pic>
        <p:nvPicPr>
          <p:cNvPr id="71" name="Google Shape;71;p16"/>
          <p:cNvPicPr preferRelativeResize="0"/>
          <p:nvPr/>
        </p:nvPicPr>
        <p:blipFill>
          <a:blip r:embed="rId3">
            <a:alphaModFix/>
          </a:blip>
          <a:stretch>
            <a:fillRect/>
          </a:stretch>
        </p:blipFill>
        <p:spPr>
          <a:xfrm>
            <a:off x="304800" y="501964"/>
            <a:ext cx="8839200" cy="4075450"/>
          </a:xfrm>
          <a:prstGeom prst="rect">
            <a:avLst/>
          </a:prstGeom>
          <a:noFill/>
          <a:ln>
            <a:noFill/>
          </a:ln>
        </p:spPr>
      </p:pic>
      <p:sp>
        <p:nvSpPr>
          <p:cNvPr id="4"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History of the Universe</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5" name="Slide Number Placeholder 4"/>
          <p:cNvSpPr>
            <a:spLocks noGrp="1"/>
          </p:cNvSpPr>
          <p:nvPr>
            <p:ph type="sldNum" sz="quarter" idx="8"/>
          </p:nvPr>
        </p:nvSpPr>
        <p:spPr/>
        <p:txBody>
          <a:bodyPr/>
          <a:lstStyle/>
          <a:p>
            <a:pPr lvl="0"/>
            <a:fld id="{BDCB8DC9-8952-47EE-923F-5809FD4D53AE}" type="slidenum">
              <a:rPr lang="en-US" smtClean="0"/>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25</a:t>
            </a:fld>
            <a:endParaRPr lang="en-US"/>
          </a:p>
        </p:txBody>
      </p:sp>
      <p:sp>
        <p:nvSpPr>
          <p:cNvPr id="4"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History of the Universe</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5" name="TextBox 4"/>
          <p:cNvSpPr txBox="1"/>
          <p:nvPr/>
        </p:nvSpPr>
        <p:spPr>
          <a:xfrm>
            <a:off x="191427" y="575567"/>
            <a:ext cx="8843307" cy="3323987"/>
          </a:xfrm>
          <a:prstGeom prst="rect">
            <a:avLst/>
          </a:prstGeom>
          <a:noFill/>
        </p:spPr>
        <p:txBody>
          <a:bodyPr wrap="square" rtlCol="0">
            <a:spAutoFit/>
          </a:bodyPr>
          <a:lstStyle/>
          <a:p>
            <a:r>
              <a:rPr lang="de-AT" i="1" dirty="0" smtClean="0">
                <a:latin typeface="Calibri" panose="020F0502020204030204" pitchFamily="34" charset="0"/>
                <a:cs typeface="Calibri" panose="020F0502020204030204" pitchFamily="34" charset="0"/>
              </a:rPr>
              <a:t>Summary of fundamental steps in the evolution of the Universe:</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Big bang</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Quantum fluctuations and local DM overdensities</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Inflation</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Baryogenesis and Nucleosynthesis</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Release of the CMB from the last scatter surface</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Recombination</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Dark ages</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First stars (Population III)</a:t>
            </a:r>
          </a:p>
          <a:p>
            <a:pPr marL="285750" indent="-285750">
              <a:buFont typeface="Arial" panose="020B0604020202020204" pitchFamily="34" charset="0"/>
              <a:buChar char="•"/>
            </a:pPr>
            <a:r>
              <a:rPr lang="de-AT" i="1" dirty="0">
                <a:latin typeface="Calibri" panose="020F0502020204030204" pitchFamily="34" charset="0"/>
                <a:cs typeface="Calibri" panose="020F0502020204030204" pitchFamily="34" charset="0"/>
              </a:rPr>
              <a:t>R</a:t>
            </a:r>
            <a:r>
              <a:rPr lang="de-AT" i="1" dirty="0" smtClean="0">
                <a:latin typeface="Calibri" panose="020F0502020204030204" pitchFamily="34" charset="0"/>
                <a:cs typeface="Calibri" panose="020F0502020204030204" pitchFamily="34" charset="0"/>
              </a:rPr>
              <a:t>eionization</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First galaxies, first quasars</a:t>
            </a:r>
          </a:p>
          <a:p>
            <a:pPr marL="285750" indent="-285750">
              <a:buFont typeface="Arial" panose="020B0604020202020204" pitchFamily="34" charset="0"/>
              <a:buChar char="•"/>
            </a:pPr>
            <a:r>
              <a:rPr lang="de-AT" i="1"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de-AT" dirty="0" smtClean="0"/>
          </a:p>
          <a:p>
            <a:pPr marL="285750" indent="-285750">
              <a:buFont typeface="Arial" panose="020B0604020202020204" pitchFamily="34" charset="0"/>
              <a:buChar char="•"/>
            </a:pPr>
            <a:endParaRPr lang="de-AT" dirty="0" smtClean="0"/>
          </a:p>
          <a:p>
            <a:endParaRPr lang="en-US" dirty="0"/>
          </a:p>
        </p:txBody>
      </p:sp>
      <p:sp>
        <p:nvSpPr>
          <p:cNvPr id="6" name="TextBox 5"/>
          <p:cNvSpPr txBox="1"/>
          <p:nvPr/>
        </p:nvSpPr>
        <p:spPr>
          <a:xfrm>
            <a:off x="3791321" y="2339799"/>
            <a:ext cx="5243413" cy="1938992"/>
          </a:xfrm>
          <a:prstGeom prst="rect">
            <a:avLst/>
          </a:prstGeom>
          <a:noFill/>
        </p:spPr>
        <p:txBody>
          <a:bodyPr wrap="square" rtlCol="0">
            <a:spAutoFit/>
          </a:bodyPr>
          <a:lstStyle/>
          <a:p>
            <a:r>
              <a:rPr lang="de-AT" sz="1200" b="1" i="1" dirty="0" smtClean="0">
                <a:solidFill>
                  <a:schemeClr val="accent3">
                    <a:lumMod val="75000"/>
                  </a:schemeClr>
                </a:solidFill>
                <a:latin typeface="Calibri" panose="020F0502020204030204" pitchFamily="34" charset="0"/>
                <a:cs typeface="Calibri" panose="020F0502020204030204" pitchFamily="34" charset="0"/>
              </a:rPr>
              <a:t>Very complex problem</a:t>
            </a:r>
          </a:p>
          <a:p>
            <a:r>
              <a:rPr lang="de-AT" sz="1200" i="1" dirty="0" smtClean="0">
                <a:solidFill>
                  <a:schemeClr val="accent3">
                    <a:lumMod val="75000"/>
                  </a:schemeClr>
                </a:solidFill>
                <a:latin typeface="Calibri" panose="020F0502020204030204" pitchFamily="34" charset="0"/>
                <a:cs typeface="Calibri" panose="020F0502020204030204" pitchFamily="34" charset="0"/>
              </a:rPr>
              <a:t>Need to take into account particle physics (which particle are present in each epoch? Are they relativistic? Are they in thermal equilibrium? Were there more particles than today (e.g. „X“ boson that unifies the 4 forces – electromagnetic, weak, strong gravitational ? Quantum gravity?</a:t>
            </a:r>
          </a:p>
          <a:p>
            <a:r>
              <a:rPr lang="de-AT" sz="1200" i="1" dirty="0" smtClean="0">
                <a:solidFill>
                  <a:schemeClr val="accent3">
                    <a:lumMod val="75000"/>
                  </a:schemeClr>
                </a:solidFill>
                <a:latin typeface="Calibri" panose="020F0502020204030204" pitchFamily="34" charset="0"/>
                <a:cs typeface="Calibri" panose="020F0502020204030204" pitchFamily="34" charset="0"/>
              </a:rPr>
              <a:t>What causes inflation?</a:t>
            </a:r>
            <a:r>
              <a:rPr lang="en-US" sz="1200" i="1" dirty="0" smtClean="0">
                <a:solidFill>
                  <a:schemeClr val="accent3">
                    <a:lumMod val="75000"/>
                  </a:schemeClr>
                </a:solidFill>
                <a:latin typeface="Calibri" panose="020F0502020204030204" pitchFamily="34" charset="0"/>
                <a:cs typeface="Calibri" panose="020F0502020204030204" pitchFamily="34" charset="0"/>
              </a:rPr>
              <a:t> How and when it ended?</a:t>
            </a:r>
          </a:p>
          <a:p>
            <a:r>
              <a:rPr lang="de-AT" sz="1200" i="1" dirty="0" smtClean="0">
                <a:solidFill>
                  <a:schemeClr val="accent3">
                    <a:lumMod val="75000"/>
                  </a:schemeClr>
                </a:solidFill>
                <a:latin typeface="Calibri" panose="020F0502020204030204" pitchFamily="34" charset="0"/>
                <a:cs typeface="Calibri" panose="020F0502020204030204" pitchFamily="34" charset="0"/>
              </a:rPr>
              <a:t>Why the CMB is so isotropic and uniform? Cosmic neutrino background? </a:t>
            </a:r>
          </a:p>
          <a:p>
            <a:r>
              <a:rPr lang="de-AT" sz="1200" i="1" dirty="0" smtClean="0">
                <a:solidFill>
                  <a:schemeClr val="accent3">
                    <a:lumMod val="75000"/>
                  </a:schemeClr>
                </a:solidFill>
                <a:latin typeface="Calibri" panose="020F0502020204030204" pitchFamily="34" charset="0"/>
                <a:cs typeface="Calibri" panose="020F0502020204030204" pitchFamily="34" charset="0"/>
              </a:rPr>
              <a:t>Why baryogenesis? Leptogenesis?</a:t>
            </a:r>
          </a:p>
          <a:p>
            <a:r>
              <a:rPr lang="de-AT" sz="1200" i="1" dirty="0" smtClean="0">
                <a:solidFill>
                  <a:schemeClr val="accent3">
                    <a:lumMod val="75000"/>
                  </a:schemeClr>
                </a:solidFill>
                <a:latin typeface="Calibri" panose="020F0502020204030204" pitchFamily="34" charset="0"/>
                <a:cs typeface="Calibri" panose="020F0502020204030204" pitchFamily="34" charset="0"/>
              </a:rPr>
              <a:t>What is DM? How does it drive structure formation? </a:t>
            </a:r>
          </a:p>
          <a:p>
            <a:r>
              <a:rPr lang="de-AT" sz="1200" i="1" dirty="0" smtClean="0">
                <a:solidFill>
                  <a:schemeClr val="accent3">
                    <a:lumMod val="75000"/>
                  </a:schemeClr>
                </a:solidFill>
                <a:latin typeface="Calibri" panose="020F0502020204030204" pitchFamily="34" charset="0"/>
                <a:cs typeface="Calibri" panose="020F0502020204030204" pitchFamily="34" charset="0"/>
              </a:rPr>
              <a:t>???</a:t>
            </a:r>
          </a:p>
        </p:txBody>
      </p:sp>
      <p:sp>
        <p:nvSpPr>
          <p:cNvPr id="7" name="TextBox 6"/>
          <p:cNvSpPr txBox="1"/>
          <p:nvPr/>
        </p:nvSpPr>
        <p:spPr>
          <a:xfrm>
            <a:off x="208140" y="3750618"/>
            <a:ext cx="3566468" cy="523220"/>
          </a:xfrm>
          <a:prstGeom prst="rect">
            <a:avLst/>
          </a:prstGeom>
          <a:noFill/>
        </p:spPr>
        <p:txBody>
          <a:bodyPr wrap="square" rtlCol="0">
            <a:spAutoFit/>
          </a:bodyPr>
          <a:lstStyle/>
          <a:p>
            <a:r>
              <a:rPr lang="de-AT" b="1" dirty="0" smtClean="0"/>
              <a:t>How to investigate all of these questions?</a:t>
            </a:r>
            <a:endParaRPr lang="en-US" b="1" dirty="0"/>
          </a:p>
        </p:txBody>
      </p:sp>
    </p:spTree>
    <p:extLst>
      <p:ext uri="{BB962C8B-B14F-4D97-AF65-F5344CB8AC3E}">
        <p14:creationId xmlns:p14="http://schemas.microsoft.com/office/powerpoint/2010/main" val="75100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26</a:t>
            </a:fld>
            <a:endParaRPr lang="en-US"/>
          </a:p>
        </p:txBody>
      </p:sp>
      <p:pic>
        <p:nvPicPr>
          <p:cNvPr id="5122" name="Picture 2" descr="https://upload.wikimedia.org/wikipedia/commons/thumb/c/cd/Cmbr.svg/1920px-Cmb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924" y="484770"/>
            <a:ext cx="3979333" cy="31834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5295" y="619276"/>
            <a:ext cx="4132901" cy="4113947"/>
          </a:xfrm>
          <a:prstGeom prst="rect">
            <a:avLst/>
          </a:prstGeom>
        </p:spPr>
        <p:txBody>
          <a:bodyPr wrap="square">
            <a:spAutoFit/>
          </a:bodyPr>
          <a:lstStyle/>
          <a:p>
            <a:pPr marL="285750" indent="-285750" algn="just">
              <a:buFont typeface="Arial" panose="020B0604020202020204" pitchFamily="34" charset="0"/>
              <a:buChar char="•"/>
            </a:pPr>
            <a:r>
              <a:rPr lang="en-US" dirty="0">
                <a:solidFill>
                  <a:srgbClr val="222222"/>
                </a:solidFill>
                <a:latin typeface="Calibri" panose="020F0502020204030204" pitchFamily="34" charset="0"/>
                <a:cs typeface="Calibri" panose="020F0502020204030204" pitchFamily="34" charset="0"/>
              </a:rPr>
              <a:t>The cosmic microwave background radiation is an emission of uniform,</a:t>
            </a:r>
            <a:r>
              <a:rPr lang="en-US" dirty="0">
                <a:solidFill>
                  <a:schemeClr val="tx1"/>
                </a:solidFill>
                <a:latin typeface="Calibri" panose="020F0502020204030204" pitchFamily="34" charset="0"/>
                <a:cs typeface="Calibri" panose="020F0502020204030204" pitchFamily="34" charset="0"/>
              </a:rPr>
              <a:t> black body</a:t>
            </a:r>
            <a:r>
              <a:rPr lang="en-US" dirty="0">
                <a:solidFill>
                  <a:srgbClr val="222222"/>
                </a:solidFill>
                <a:latin typeface="Calibri" panose="020F0502020204030204" pitchFamily="34" charset="0"/>
                <a:cs typeface="Calibri" panose="020F0502020204030204" pitchFamily="34" charset="0"/>
              </a:rPr>
              <a:t> </a:t>
            </a:r>
            <a:r>
              <a:rPr lang="en-US" dirty="0" smtClean="0">
                <a:solidFill>
                  <a:srgbClr val="222222"/>
                </a:solidFill>
                <a:latin typeface="Calibri" panose="020F0502020204030204" pitchFamily="34" charset="0"/>
                <a:cs typeface="Calibri" panose="020F0502020204030204" pitchFamily="34" charset="0"/>
              </a:rPr>
              <a:t>spectrum coming </a:t>
            </a:r>
            <a:r>
              <a:rPr lang="en-US" dirty="0">
                <a:solidFill>
                  <a:srgbClr val="222222"/>
                </a:solidFill>
                <a:latin typeface="Calibri" panose="020F0502020204030204" pitchFamily="34" charset="0"/>
                <a:cs typeface="Calibri" panose="020F0502020204030204" pitchFamily="34" charset="0"/>
              </a:rPr>
              <a:t>from all parts of the </a:t>
            </a:r>
            <a:r>
              <a:rPr lang="en-US" dirty="0" smtClean="0">
                <a:solidFill>
                  <a:srgbClr val="222222"/>
                </a:solidFill>
                <a:latin typeface="Calibri" panose="020F0502020204030204" pitchFamily="34" charset="0"/>
                <a:cs typeface="Calibri" panose="020F0502020204030204" pitchFamily="34" charset="0"/>
              </a:rPr>
              <a:t>sky</a:t>
            </a:r>
          </a:p>
          <a:p>
            <a:pPr marL="285750" indent="-285750" algn="just">
              <a:buFont typeface="Arial" panose="020B0604020202020204" pitchFamily="34" charset="0"/>
              <a:buChar char="•"/>
            </a:pPr>
            <a:endParaRPr lang="en-US" dirty="0" smtClean="0">
              <a:solidFill>
                <a:srgbClr val="222222"/>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It is a consequence of </a:t>
            </a:r>
            <a:r>
              <a:rPr lang="en-US" b="1" dirty="0">
                <a:solidFill>
                  <a:schemeClr val="tx1"/>
                </a:solidFill>
                <a:latin typeface="Calibri" panose="020F0502020204030204" pitchFamily="34" charset="0"/>
                <a:cs typeface="Calibri" panose="020F0502020204030204" pitchFamily="34" charset="0"/>
              </a:rPr>
              <a:t>recombination</a:t>
            </a:r>
            <a:r>
              <a:rPr lang="en-US" dirty="0">
                <a:solidFill>
                  <a:schemeClr val="tx1"/>
                </a:solidFill>
                <a:latin typeface="Calibri" panose="020F0502020204030204" pitchFamily="34" charset="0"/>
                <a:cs typeface="Calibri" panose="020F0502020204030204" pitchFamily="34" charset="0"/>
              </a:rPr>
              <a:t>, i.e. the moment in the history of the Universe when charged electrons and protons  form electrically neutral hydrogen atoms (at a redshift of </a:t>
            </a:r>
            <a:r>
              <a:rPr lang="en-US" i="1" dirty="0">
                <a:solidFill>
                  <a:schemeClr val="tx1"/>
                </a:solidFill>
                <a:latin typeface="Calibri" panose="020F0502020204030204" pitchFamily="34" charset="0"/>
                <a:cs typeface="Calibri" panose="020F0502020204030204" pitchFamily="34" charset="0"/>
              </a:rPr>
              <a:t>z</a:t>
            </a:r>
            <a:r>
              <a:rPr lang="en-US" dirty="0">
                <a:solidFill>
                  <a:schemeClr val="tx1"/>
                </a:solidFill>
                <a:latin typeface="Calibri" panose="020F0502020204030204" pitchFamily="34" charset="0"/>
                <a:cs typeface="Calibri" panose="020F0502020204030204" pitchFamily="34" charset="0"/>
              </a:rPr>
              <a:t> = 1100</a:t>
            </a:r>
            <a:r>
              <a:rPr lang="en-US" dirty="0" smtClean="0">
                <a:solidFill>
                  <a:schemeClr val="tx1"/>
                </a:solidFill>
                <a:latin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endParaRPr lang="en-US" dirty="0" smtClean="0">
              <a:solidFill>
                <a:schemeClr val="tx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Photons and charged particles were electrically coupled, and the Thomson scattering would prevent photons to free stream</a:t>
            </a:r>
            <a:endParaRPr lang="en-US" dirty="0">
              <a:solidFill>
                <a:schemeClr val="tx1"/>
              </a:solidFill>
              <a:latin typeface="Calibri" panose="020F0502020204030204" pitchFamily="34" charset="0"/>
              <a:cs typeface="Calibri" panose="020F0502020204030204" pitchFamily="34" charset="0"/>
            </a:endParaRPr>
          </a:p>
          <a:p>
            <a:endParaRPr lang="en-US" dirty="0">
              <a:solidFill>
                <a:srgbClr val="22222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Today Energy density: ~</a:t>
            </a:r>
            <a:r>
              <a:rPr lang="en-US" dirty="0">
                <a:latin typeface="Calibri" panose="020F0502020204030204" pitchFamily="34" charset="0"/>
                <a:cs typeface="Calibri" panose="020F0502020204030204" pitchFamily="34" charset="0"/>
              </a:rPr>
              <a:t> 0.25 </a:t>
            </a:r>
            <a:r>
              <a:rPr lang="en-US" dirty="0" smtClean="0">
                <a:latin typeface="Calibri" panose="020F0502020204030204" pitchFamily="34" charset="0"/>
                <a:cs typeface="Calibri" panose="020F0502020204030204" pitchFamily="34" charset="0"/>
              </a:rPr>
              <a:t>eV/cm</a:t>
            </a:r>
            <a:r>
              <a:rPr lang="en-US" baseline="30000" dirty="0" smtClean="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400–500</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photons/cm</a:t>
            </a:r>
            <a:r>
              <a:rPr lang="en-US" baseline="30000" dirty="0" smtClean="0">
                <a:latin typeface="Calibri" panose="020F0502020204030204" pitchFamily="34" charset="0"/>
                <a:cs typeface="Calibri" panose="020F0502020204030204" pitchFamily="34" charset="0"/>
              </a:rPr>
              <a:t>3</a:t>
            </a:r>
          </a:p>
          <a:p>
            <a:endParaRPr lang="en-US" baseline="300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Temperature evolution with redshift:</a:t>
            </a:r>
          </a:p>
          <a:p>
            <a:endParaRPr lang="en-US" dirty="0"/>
          </a:p>
          <a:p>
            <a:pPr algn="ctr"/>
            <a:endParaRPr lang="en-US" dirty="0"/>
          </a:p>
        </p:txBody>
      </p:sp>
      <p:sp>
        <p:nvSpPr>
          <p:cNvPr id="5" name="Rectangle 4"/>
          <p:cNvSpPr/>
          <p:nvPr/>
        </p:nvSpPr>
        <p:spPr>
          <a:xfrm>
            <a:off x="4625220" y="3696305"/>
            <a:ext cx="4339738" cy="900246"/>
          </a:xfrm>
          <a:prstGeom prst="rect">
            <a:avLst/>
          </a:prstGeom>
        </p:spPr>
        <p:txBody>
          <a:bodyPr wrap="square">
            <a:spAutoFit/>
          </a:bodyPr>
          <a:lstStyle/>
          <a:p>
            <a:pPr algn="just"/>
            <a:r>
              <a:rPr lang="en-US" sz="1050" dirty="0">
                <a:solidFill>
                  <a:schemeClr val="tx1"/>
                </a:solidFill>
                <a:latin typeface="Calibri" panose="020F0502020204030204" pitchFamily="34" charset="0"/>
                <a:cs typeface="Calibri" panose="020F0502020204030204" pitchFamily="34" charset="0"/>
              </a:rPr>
              <a:t>Graph of cosmic microwave background spectrum measured by the FIRAS instrument on the COBE, the most precisely measured black body spectrum in </a:t>
            </a:r>
            <a:r>
              <a:rPr lang="en-US" sz="1050" dirty="0" smtClean="0">
                <a:solidFill>
                  <a:schemeClr val="tx1"/>
                </a:solidFill>
                <a:latin typeface="Calibri" panose="020F0502020204030204" pitchFamily="34" charset="0"/>
                <a:cs typeface="Calibri" panose="020F0502020204030204" pitchFamily="34" charset="0"/>
              </a:rPr>
              <a:t>nature. The</a:t>
            </a:r>
            <a:r>
              <a:rPr lang="en-US" sz="1050" dirty="0">
                <a:solidFill>
                  <a:schemeClr val="tx1"/>
                </a:solidFill>
                <a:latin typeface="Calibri" panose="020F0502020204030204" pitchFamily="34" charset="0"/>
                <a:cs typeface="Calibri" panose="020F0502020204030204" pitchFamily="34" charset="0"/>
              </a:rPr>
              <a:t> error bars are too small to be seen even in an enlarged image, and it is impossible to distinguish the observed data from the theoretical curve.</a:t>
            </a:r>
          </a:p>
        </p:txBody>
      </p:sp>
      <p:sp>
        <p:nvSpPr>
          <p:cNvPr id="6" name="Rectangle 5"/>
          <p:cNvSpPr/>
          <p:nvPr/>
        </p:nvSpPr>
        <p:spPr>
          <a:xfrm>
            <a:off x="1630733" y="4288774"/>
            <a:ext cx="1617751" cy="307777"/>
          </a:xfrm>
          <a:prstGeom prst="rect">
            <a:avLst/>
          </a:prstGeom>
        </p:spPr>
        <p:txBody>
          <a:bodyPr wrap="none">
            <a:spAutoFit/>
          </a:bodyPr>
          <a:lstStyle/>
          <a:p>
            <a:r>
              <a:rPr lang="en-US" i="1" dirty="0" err="1">
                <a:solidFill>
                  <a:srgbClr val="222222"/>
                </a:solidFill>
                <a:latin typeface="Arial" panose="020B0604020202020204" pitchFamily="34" charset="0"/>
              </a:rPr>
              <a:t>T</a:t>
            </a:r>
            <a:r>
              <a:rPr lang="en-US" baseline="-25000" dirty="0" err="1">
                <a:solidFill>
                  <a:srgbClr val="222222"/>
                </a:solidFill>
                <a:latin typeface="Arial" panose="020B0604020202020204" pitchFamily="34" charset="0"/>
              </a:rPr>
              <a:t>r</a:t>
            </a:r>
            <a:r>
              <a:rPr lang="en-US" dirty="0">
                <a:solidFill>
                  <a:srgbClr val="222222"/>
                </a:solidFill>
                <a:latin typeface="Arial" panose="020B0604020202020204" pitchFamily="34" charset="0"/>
              </a:rPr>
              <a:t> = 2.725 ⋅ (1 + </a:t>
            </a:r>
            <a:r>
              <a:rPr lang="en-US" i="1" dirty="0">
                <a:solidFill>
                  <a:srgbClr val="222222"/>
                </a:solidFill>
                <a:latin typeface="Arial" panose="020B0604020202020204" pitchFamily="34" charset="0"/>
              </a:rPr>
              <a:t>z</a:t>
            </a:r>
            <a:r>
              <a:rPr lang="en-US" dirty="0">
                <a:solidFill>
                  <a:srgbClr val="222222"/>
                </a:solidFill>
                <a:latin typeface="Arial" panose="020B0604020202020204" pitchFamily="34" charset="0"/>
              </a:rPr>
              <a:t>)</a:t>
            </a:r>
            <a:endParaRPr lang="en-US" dirty="0"/>
          </a:p>
        </p:txBody>
      </p:sp>
      <p:sp>
        <p:nvSpPr>
          <p:cNvPr id="9" name="TextBox 8"/>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The Cosmic Microwave Background</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Tree>
    <p:extLst>
      <p:ext uri="{BB962C8B-B14F-4D97-AF65-F5344CB8AC3E}">
        <p14:creationId xmlns:p14="http://schemas.microsoft.com/office/powerpoint/2010/main" val="2556561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6" name="Rectangle 7"/>
          <p:cNvSpPr/>
          <p:nvPr/>
        </p:nvSpPr>
        <p:spPr>
          <a:xfrm>
            <a:off x="-44761" y="467406"/>
            <a:ext cx="9188761" cy="4309829"/>
          </a:xfrm>
          <a:prstGeom prst="rect">
            <a:avLst/>
          </a:prstGeom>
          <a:solidFill>
            <a:srgbClr val="000000"/>
          </a:solidFill>
          <a:ln w="12600" cap="flat">
            <a:solidFill>
              <a:srgbClr val="41719C"/>
            </a:solidFill>
            <a:prstDash val="solid"/>
            <a:miter/>
          </a:ln>
        </p:spPr>
        <p:txBody>
          <a:bodyPr vert="horz" wrap="square" lIns="91440" tIns="45720" rIns="91440" bIns="45720" anchor="ctr"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Noto Sans CJK SC Regular" pitchFamily="2"/>
              <a:cs typeface="Lohit Devanagari" pitchFamily="2"/>
            </a:endParaRPr>
          </a:p>
        </p:txBody>
      </p:sp>
      <p:pic>
        <p:nvPicPr>
          <p:cNvPr id="2" name="Picture 1"/>
          <p:cNvPicPr>
            <a:picLocks noChangeAspect="1"/>
          </p:cNvPicPr>
          <p:nvPr/>
        </p:nvPicPr>
        <p:blipFill>
          <a:blip r:embed="rId3"/>
          <a:stretch>
            <a:fillRect/>
          </a:stretch>
        </p:blipFill>
        <p:spPr>
          <a:xfrm>
            <a:off x="75417" y="467406"/>
            <a:ext cx="6662970" cy="4258849"/>
          </a:xfrm>
          <a:prstGeom prst="rect">
            <a:avLst/>
          </a:prstGeom>
        </p:spPr>
      </p:pic>
      <p:sp>
        <p:nvSpPr>
          <p:cNvPr id="3" name="Footer Placeholder 2"/>
          <p:cNvSpPr>
            <a:spLocks noGrp="1"/>
          </p:cNvSpPr>
          <p:nvPr>
            <p:ph type="ftr" sz="quarter" idx="9"/>
          </p:nvPr>
        </p:nvSpPr>
        <p:spPr/>
        <p:txBody>
          <a:bodyPr/>
          <a:lstStyle/>
          <a:p>
            <a:r>
              <a:rPr lang="fr-FR" smtClean="0"/>
              <a:t>Astroparticle Physics - Part 5 DM and Cosmology</a:t>
            </a:r>
            <a:endParaRPr lang="fr-FR" dirty="0"/>
          </a:p>
        </p:txBody>
      </p:sp>
      <p:sp>
        <p:nvSpPr>
          <p:cNvPr id="4" name="Slide Number Placeholder 3"/>
          <p:cNvSpPr>
            <a:spLocks noGrp="1"/>
          </p:cNvSpPr>
          <p:nvPr>
            <p:ph type="sldNum" sz="quarter" idx="8"/>
          </p:nvPr>
        </p:nvSpPr>
        <p:spPr/>
        <p:txBody>
          <a:bodyPr/>
          <a:lstStyle/>
          <a:p>
            <a:pPr lvl="0"/>
            <a:fld id="{BDCB8DC9-8952-47EE-923F-5809FD4D53AE}" type="slidenum">
              <a:rPr lang="en-US" smtClean="0"/>
              <a:t>27</a:t>
            </a:fld>
            <a:endParaRPr lang="en-US"/>
          </a:p>
        </p:txBody>
      </p:sp>
      <p:pic>
        <p:nvPicPr>
          <p:cNvPr id="1026" name="Picture 2" descr="Risultati immagini per planck satell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804" y="467406"/>
            <a:ext cx="1866552" cy="18665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738387" y="576956"/>
            <a:ext cx="1466951" cy="307777"/>
          </a:xfrm>
          <a:prstGeom prst="rect">
            <a:avLst/>
          </a:prstGeom>
          <a:noFill/>
        </p:spPr>
        <p:txBody>
          <a:bodyPr wrap="square" rtlCol="0">
            <a:spAutoFit/>
          </a:bodyPr>
          <a:lstStyle/>
          <a:p>
            <a:r>
              <a:rPr lang="de-AT">
                <a:solidFill>
                  <a:schemeClr val="bg1"/>
                </a:solidFill>
              </a:rPr>
              <a:t>Planck - CMB</a:t>
            </a:r>
            <a:endParaRPr lang="en-US" dirty="0">
              <a:solidFill>
                <a:schemeClr val="bg1"/>
              </a:solidFill>
            </a:endParaRPr>
          </a:p>
        </p:txBody>
      </p:sp>
      <p:cxnSp>
        <p:nvCxnSpPr>
          <p:cNvPr id="8" name="Straight Arrow Connector 7"/>
          <p:cNvCxnSpPr/>
          <p:nvPr/>
        </p:nvCxnSpPr>
        <p:spPr>
          <a:xfrm flipH="1">
            <a:off x="6100263" y="1119021"/>
            <a:ext cx="773724" cy="3494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 name="Picture 9">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l="5115" t="7641" b="8286"/>
          <a:stretch>
            <a:fillRect/>
          </a:stretch>
        </p:blipFill>
        <p:spPr>
          <a:xfrm>
            <a:off x="6873986" y="3344531"/>
            <a:ext cx="2129851" cy="1266228"/>
          </a:xfrm>
          <a:prstGeom prst="rect">
            <a:avLst/>
          </a:prstGeom>
          <a:noFill/>
          <a:ln cap="flat">
            <a:noFill/>
          </a:ln>
        </p:spPr>
      </p:pic>
      <p:sp>
        <p:nvSpPr>
          <p:cNvPr id="11" name="TextBox 10"/>
          <p:cNvSpPr txBox="1"/>
          <p:nvPr/>
        </p:nvSpPr>
        <p:spPr>
          <a:xfrm>
            <a:off x="6813804" y="2995908"/>
            <a:ext cx="2054675" cy="307777"/>
          </a:xfrm>
          <a:prstGeom prst="rect">
            <a:avLst/>
          </a:prstGeom>
          <a:noFill/>
        </p:spPr>
        <p:txBody>
          <a:bodyPr wrap="square" rtlCol="0">
            <a:spAutoFit/>
          </a:bodyPr>
          <a:lstStyle/>
          <a:p>
            <a:r>
              <a:rPr lang="de-AT" dirty="0" smtClean="0">
                <a:solidFill>
                  <a:schemeClr val="bg1"/>
                </a:solidFill>
              </a:rPr>
              <a:t>Gravitational Waves?</a:t>
            </a:r>
            <a:endParaRPr lang="en-US" dirty="0">
              <a:solidFill>
                <a:schemeClr val="bg1"/>
              </a:solidFill>
            </a:endParaRPr>
          </a:p>
        </p:txBody>
      </p:sp>
      <p:cxnSp>
        <p:nvCxnSpPr>
          <p:cNvPr id="12" name="Straight Arrow Connector 11"/>
          <p:cNvCxnSpPr/>
          <p:nvPr/>
        </p:nvCxnSpPr>
        <p:spPr>
          <a:xfrm flipH="1" flipV="1">
            <a:off x="6270280" y="3468028"/>
            <a:ext cx="672477" cy="461156"/>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4"/>
          <p:cNvPicPr preferRelativeResize="0"/>
          <p:nvPr/>
        </p:nvPicPr>
        <p:blipFill>
          <a:blip r:embed="rId3">
            <a:alphaModFix/>
          </a:blip>
          <a:stretch>
            <a:fillRect/>
          </a:stretch>
        </p:blipFill>
        <p:spPr>
          <a:xfrm>
            <a:off x="4689800" y="168275"/>
            <a:ext cx="4322600" cy="4654576"/>
          </a:xfrm>
          <a:prstGeom prst="rect">
            <a:avLst/>
          </a:prstGeom>
          <a:noFill/>
          <a:ln>
            <a:noFill/>
          </a:ln>
        </p:spPr>
      </p:pic>
      <p:pic>
        <p:nvPicPr>
          <p:cNvPr id="118" name="Google Shape;118;p24"/>
          <p:cNvPicPr preferRelativeResize="0"/>
          <p:nvPr/>
        </p:nvPicPr>
        <p:blipFill>
          <a:blip r:embed="rId4">
            <a:alphaModFix/>
          </a:blip>
          <a:stretch>
            <a:fillRect/>
          </a:stretch>
        </p:blipFill>
        <p:spPr>
          <a:xfrm>
            <a:off x="187000" y="735725"/>
            <a:ext cx="4385000" cy="3361833"/>
          </a:xfrm>
          <a:prstGeom prst="rect">
            <a:avLst/>
          </a:prstGeom>
          <a:noFill/>
          <a:ln>
            <a:noFill/>
          </a:ln>
        </p:spPr>
      </p:pic>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28</a:t>
            </a:fld>
            <a:endParaRPr lang="en-US"/>
          </a:p>
        </p:txBody>
      </p:sp>
      <p:sp>
        <p:nvSpPr>
          <p:cNvPr id="7"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The Cosmic Microwave Background</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Tree>
    <p:extLst>
      <p:ext uri="{BB962C8B-B14F-4D97-AF65-F5344CB8AC3E}">
        <p14:creationId xmlns:p14="http://schemas.microsoft.com/office/powerpoint/2010/main" val="373690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p:nvPr/>
        </p:nvSpPr>
        <p:spPr>
          <a:xfrm>
            <a:off x="4394175" y="908675"/>
            <a:ext cx="4386300" cy="15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900">
                <a:solidFill>
                  <a:srgbClr val="031E31"/>
                </a:solidFill>
                <a:highlight>
                  <a:srgbClr val="FFFFFF"/>
                </a:highlight>
                <a:latin typeface="Verdana"/>
                <a:ea typeface="Verdana"/>
                <a:cs typeface="Verdana"/>
                <a:sym typeface="Verdana"/>
              </a:rPr>
              <a:t>The most serious anomaly is a deficit in the signal observed on scales around 5 degrees, which is about ten per cent weaker than predicted. Other anomalous traits are a significant discrepancy of the signal as observed in the two opposite hemispheres of the sky (the two hemispheres are outlined by the large, roughly u-shaped curve in the image, the northern one being at the centre) and a so-called 'cold spot' – a large, low-temperature spot with an unusually steep temperature profile (also outlined in the lower right).</a:t>
            </a:r>
            <a:endParaRPr/>
          </a:p>
        </p:txBody>
      </p:sp>
      <p:pic>
        <p:nvPicPr>
          <p:cNvPr id="124" name="Google Shape;124;p25"/>
          <p:cNvPicPr preferRelativeResize="0"/>
          <p:nvPr/>
        </p:nvPicPr>
        <p:blipFill>
          <a:blip r:embed="rId3">
            <a:alphaModFix/>
          </a:blip>
          <a:stretch>
            <a:fillRect/>
          </a:stretch>
        </p:blipFill>
        <p:spPr>
          <a:xfrm>
            <a:off x="365713" y="447607"/>
            <a:ext cx="3258362" cy="4260007"/>
          </a:xfrm>
          <a:prstGeom prst="rect">
            <a:avLst/>
          </a:prstGeom>
          <a:noFill/>
          <a:ln>
            <a:noFill/>
          </a:ln>
        </p:spPr>
      </p:pic>
      <p:pic>
        <p:nvPicPr>
          <p:cNvPr id="125" name="Google Shape;125;p25"/>
          <p:cNvPicPr preferRelativeResize="0"/>
          <p:nvPr/>
        </p:nvPicPr>
        <p:blipFill>
          <a:blip r:embed="rId4">
            <a:alphaModFix/>
          </a:blip>
          <a:stretch>
            <a:fillRect/>
          </a:stretch>
        </p:blipFill>
        <p:spPr>
          <a:xfrm>
            <a:off x="4645300" y="2745200"/>
            <a:ext cx="4217000" cy="2112225"/>
          </a:xfrm>
          <a:prstGeom prst="rect">
            <a:avLst/>
          </a:prstGeom>
          <a:noFill/>
          <a:ln>
            <a:noFill/>
          </a:ln>
        </p:spPr>
      </p:pic>
      <p:sp>
        <p:nvSpPr>
          <p:cNvPr id="126" name="Google Shape;126;p25"/>
          <p:cNvSpPr txBox="1"/>
          <p:nvPr/>
        </p:nvSpPr>
        <p:spPr>
          <a:xfrm>
            <a:off x="5934375" y="2143500"/>
            <a:ext cx="2928000" cy="5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900">
                <a:solidFill>
                  <a:srgbClr val="999999"/>
                </a:solidFill>
                <a:highlight>
                  <a:srgbClr val="FFFFFF"/>
                </a:highlight>
                <a:latin typeface="Verdana"/>
                <a:ea typeface="Verdana"/>
                <a:cs typeface="Verdana"/>
                <a:sym typeface="Verdana"/>
              </a:rPr>
              <a:t>Planck’s anomalous sky: the hemispheric asymmetry and the cold spot. </a:t>
            </a:r>
            <a:r>
              <a:rPr lang="it" sz="900" i="1">
                <a:solidFill>
                  <a:srgbClr val="999999"/>
                </a:solidFill>
                <a:highlight>
                  <a:srgbClr val="FFFFFF"/>
                </a:highlight>
                <a:latin typeface="Verdana"/>
                <a:ea typeface="Verdana"/>
                <a:cs typeface="Verdana"/>
                <a:sym typeface="Verdana"/>
              </a:rPr>
              <a:t>Credit: ESA and the Planck Collaboration</a:t>
            </a:r>
            <a:endParaRPr/>
          </a:p>
        </p:txBody>
      </p:sp>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29</a:t>
            </a:fld>
            <a:endParaRPr lang="en-US"/>
          </a:p>
        </p:txBody>
      </p:sp>
      <p:sp>
        <p:nvSpPr>
          <p:cNvPr id="9"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The Cosmic Microwave Background</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Tree>
    <p:extLst>
      <p:ext uri="{BB962C8B-B14F-4D97-AF65-F5344CB8AC3E}">
        <p14:creationId xmlns:p14="http://schemas.microsoft.com/office/powerpoint/2010/main" val="2808607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0140" y="1259699"/>
            <a:ext cx="3724595" cy="2779666"/>
          </a:xfrm>
          <a:prstGeom prst="rect">
            <a:avLst/>
          </a:prstGeom>
        </p:spPr>
      </p:pic>
      <p:pic>
        <p:nvPicPr>
          <p:cNvPr id="3" name="Picture 2"/>
          <p:cNvPicPr>
            <a:picLocks noChangeAspect="1"/>
          </p:cNvPicPr>
          <p:nvPr/>
        </p:nvPicPr>
        <p:blipFill>
          <a:blip r:embed="rId4"/>
          <a:stretch>
            <a:fillRect/>
          </a:stretch>
        </p:blipFill>
        <p:spPr>
          <a:xfrm>
            <a:off x="220140" y="810022"/>
            <a:ext cx="3898623" cy="245056"/>
          </a:xfrm>
          <a:prstGeom prst="rect">
            <a:avLst/>
          </a:prstGeom>
        </p:spPr>
      </p:pic>
      <p:pic>
        <p:nvPicPr>
          <p:cNvPr id="4" name="Picture 3"/>
          <p:cNvPicPr>
            <a:picLocks noChangeAspect="1"/>
          </p:cNvPicPr>
          <p:nvPr/>
        </p:nvPicPr>
        <p:blipFill>
          <a:blip r:embed="rId5"/>
          <a:stretch>
            <a:fillRect/>
          </a:stretch>
        </p:blipFill>
        <p:spPr>
          <a:xfrm>
            <a:off x="4271930" y="856850"/>
            <a:ext cx="4653287" cy="3291220"/>
          </a:xfrm>
          <a:prstGeom prst="rect">
            <a:avLst/>
          </a:prstGeom>
        </p:spPr>
      </p:pic>
      <p:sp>
        <p:nvSpPr>
          <p:cNvPr id="7"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Stellar Initial Mass Function</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12" name="Footer Placeholder 11"/>
          <p:cNvSpPr>
            <a:spLocks noGrp="1"/>
          </p:cNvSpPr>
          <p:nvPr>
            <p:ph type="ftr" sz="quarter" idx="9"/>
          </p:nvPr>
        </p:nvSpPr>
        <p:spPr>
          <a:xfrm>
            <a:off x="171764" y="4789201"/>
            <a:ext cx="4961295" cy="354299"/>
          </a:xfrm>
        </p:spPr>
        <p:txBody>
          <a:bodyPr/>
          <a:lstStyle/>
          <a:p>
            <a:pPr lvl="0"/>
            <a:r>
              <a:rPr lang="fr-FR" dirty="0" err="1" smtClean="0"/>
              <a:t>Astroparticle</a:t>
            </a:r>
            <a:r>
              <a:rPr lang="fr-FR" dirty="0" smtClean="0"/>
              <a:t> </a:t>
            </a:r>
            <a:r>
              <a:rPr lang="fr-FR" dirty="0" err="1" smtClean="0"/>
              <a:t>Physics</a:t>
            </a:r>
            <a:r>
              <a:rPr lang="fr-FR" dirty="0" smtClean="0"/>
              <a:t> - Part 5 DM and </a:t>
            </a:r>
            <a:r>
              <a:rPr lang="fr-FR" dirty="0" err="1" smtClean="0"/>
              <a:t>Cosmology</a:t>
            </a:r>
            <a:endParaRPr lang="fr-FR" dirty="0"/>
          </a:p>
        </p:txBody>
      </p:sp>
      <p:sp>
        <p:nvSpPr>
          <p:cNvPr id="13" name="Slide Number Placeholder 12"/>
          <p:cNvSpPr>
            <a:spLocks noGrp="1"/>
          </p:cNvSpPr>
          <p:nvPr>
            <p:ph type="sldNum" sz="quarter" idx="8"/>
          </p:nvPr>
        </p:nvSpPr>
        <p:spPr>
          <a:xfrm>
            <a:off x="6738387" y="4789200"/>
            <a:ext cx="2130092" cy="354299"/>
          </a:xfrm>
        </p:spPr>
        <p:txBody>
          <a:bodyPr/>
          <a:lstStyle/>
          <a:p>
            <a:pPr lvl="0"/>
            <a:fld id="{EFA2B790-1167-4BC0-A17A-40DFB103CBD3}" type="slidenum">
              <a:rPr lang="en-US" smtClean="0"/>
              <a:t>3</a:t>
            </a:fld>
            <a:endParaRPr lang="en-US" dirty="0"/>
          </a:p>
        </p:txBody>
      </p:sp>
    </p:spTree>
    <p:extLst>
      <p:ext uri="{BB962C8B-B14F-4D97-AF65-F5344CB8AC3E}">
        <p14:creationId xmlns:p14="http://schemas.microsoft.com/office/powerpoint/2010/main" val="3063207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30</a:t>
            </a:fld>
            <a:endParaRPr lang="en-US"/>
          </a:p>
        </p:txBody>
      </p:sp>
      <p:pic>
        <p:nvPicPr>
          <p:cNvPr id="3074" name="Picture 2" descr="http://inspirehep.net/record/1724085/files/cm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12" y="313366"/>
            <a:ext cx="5566467" cy="39335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74223" y="3142851"/>
            <a:ext cx="1636987" cy="307777"/>
          </a:xfrm>
          <a:prstGeom prst="rect">
            <a:avLst/>
          </a:prstGeom>
        </p:spPr>
        <p:txBody>
          <a:bodyPr wrap="none">
            <a:spAutoFit/>
          </a:bodyPr>
          <a:lstStyle/>
          <a:p>
            <a:r>
              <a:rPr lang="en-US" dirty="0" smtClean="0">
                <a:latin typeface="arial" panose="020B0604020202020204" pitchFamily="34" charset="0"/>
              </a:rPr>
              <a:t>arXiv:1903.03026</a:t>
            </a:r>
            <a:r>
              <a:rPr lang="en-US" dirty="0">
                <a:latin typeface="arial" panose="020B0604020202020204" pitchFamily="34" charset="0"/>
              </a:rPr>
              <a:t> </a:t>
            </a:r>
            <a:endParaRPr lang="en-US" dirty="0"/>
          </a:p>
        </p:txBody>
      </p:sp>
      <p:pic>
        <p:nvPicPr>
          <p:cNvPr id="5" name="Picture 4"/>
          <p:cNvPicPr>
            <a:picLocks noChangeAspect="1"/>
          </p:cNvPicPr>
          <p:nvPr/>
        </p:nvPicPr>
        <p:blipFill>
          <a:blip r:embed="rId3"/>
          <a:stretch>
            <a:fillRect/>
          </a:stretch>
        </p:blipFill>
        <p:spPr>
          <a:xfrm>
            <a:off x="60653" y="1093912"/>
            <a:ext cx="4889584" cy="3357153"/>
          </a:xfrm>
          <a:prstGeom prst="rect">
            <a:avLst/>
          </a:prstGeom>
        </p:spPr>
      </p:pic>
      <p:sp>
        <p:nvSpPr>
          <p:cNvPr id="6" name="Rectangle 5"/>
          <p:cNvSpPr/>
          <p:nvPr/>
        </p:nvSpPr>
        <p:spPr>
          <a:xfrm>
            <a:off x="257811" y="722951"/>
            <a:ext cx="4083169" cy="307777"/>
          </a:xfrm>
          <a:prstGeom prst="rect">
            <a:avLst/>
          </a:prstGeom>
        </p:spPr>
        <p:txBody>
          <a:bodyPr wrap="none">
            <a:spAutoFit/>
          </a:bodyPr>
          <a:lstStyle/>
          <a:p>
            <a:r>
              <a:rPr lang="en-US" dirty="0" smtClean="0">
                <a:hlinkClick r:id="rId4"/>
              </a:rPr>
              <a:t>Planck 2018: https</a:t>
            </a:r>
            <a:r>
              <a:rPr lang="en-US" dirty="0">
                <a:hlinkClick r:id="rId4"/>
              </a:rPr>
              <a:t>://arxiv.org/pdf/1907.12875.pdf</a:t>
            </a:r>
            <a:endParaRPr lang="en-US" dirty="0"/>
          </a:p>
        </p:txBody>
      </p:sp>
      <p:cxnSp>
        <p:nvCxnSpPr>
          <p:cNvPr id="8" name="Straight Arrow Connector 7"/>
          <p:cNvCxnSpPr/>
          <p:nvPr/>
        </p:nvCxnSpPr>
        <p:spPr>
          <a:xfrm>
            <a:off x="4950237" y="3142851"/>
            <a:ext cx="523100" cy="3710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950237" y="3886200"/>
            <a:ext cx="588414" cy="3935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464758" y="4278507"/>
            <a:ext cx="2547257" cy="307777"/>
          </a:xfrm>
          <a:prstGeom prst="rect">
            <a:avLst/>
          </a:prstGeom>
          <a:noFill/>
        </p:spPr>
        <p:txBody>
          <a:bodyPr wrap="square" rtlCol="0">
            <a:spAutoFit/>
          </a:bodyPr>
          <a:lstStyle/>
          <a:p>
            <a:r>
              <a:rPr lang="de-AT" dirty="0"/>
              <a:t>Residual vs 2015 data</a:t>
            </a:r>
            <a:endParaRPr lang="en-US" dirty="0"/>
          </a:p>
        </p:txBody>
      </p:sp>
      <p:sp>
        <p:nvSpPr>
          <p:cNvPr id="13" name="TextBox 12"/>
          <p:cNvSpPr txBox="1"/>
          <p:nvPr/>
        </p:nvSpPr>
        <p:spPr>
          <a:xfrm>
            <a:off x="5375365" y="3551562"/>
            <a:ext cx="2547257" cy="307777"/>
          </a:xfrm>
          <a:prstGeom prst="rect">
            <a:avLst/>
          </a:prstGeom>
          <a:noFill/>
        </p:spPr>
        <p:txBody>
          <a:bodyPr wrap="square" rtlCol="0">
            <a:spAutoFit/>
          </a:bodyPr>
          <a:lstStyle/>
          <a:p>
            <a:r>
              <a:rPr lang="de-AT" dirty="0" smtClean="0"/>
              <a:t>Residual vs CDM model</a:t>
            </a:r>
            <a:endParaRPr lang="en-US" dirty="0"/>
          </a:p>
        </p:txBody>
      </p:sp>
      <p:sp>
        <p:nvSpPr>
          <p:cNvPr id="12" name="TextBox 11"/>
          <p:cNvSpPr txBox="1"/>
          <p:nvPr/>
        </p:nvSpPr>
        <p:spPr>
          <a:xfrm>
            <a:off x="6085245" y="637163"/>
            <a:ext cx="2472266" cy="253916"/>
          </a:xfrm>
          <a:prstGeom prst="rect">
            <a:avLst/>
          </a:prstGeom>
          <a:noFill/>
        </p:spPr>
        <p:txBody>
          <a:bodyPr wrap="square" rtlCol="0">
            <a:spAutoFit/>
          </a:bodyPr>
          <a:lstStyle/>
          <a:p>
            <a:r>
              <a:rPr lang="en-US" sz="1050" dirty="0" smtClean="0">
                <a:latin typeface="Calibri" panose="020F0502020204030204" pitchFamily="34" charset="0"/>
                <a:cs typeface="Calibri" panose="020F0502020204030204" pitchFamily="34" charset="0"/>
              </a:rPr>
              <a:t>The CMB is sensitive to the DM content</a:t>
            </a:r>
            <a:endParaRPr lang="en-US" sz="1050" dirty="0">
              <a:latin typeface="Calibri" panose="020F0502020204030204" pitchFamily="34" charset="0"/>
              <a:cs typeface="Calibri" panose="020F0502020204030204" pitchFamily="34" charset="0"/>
            </a:endParaRPr>
          </a:p>
        </p:txBody>
      </p:sp>
      <p:sp>
        <p:nvSpPr>
          <p:cNvPr id="16"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The Cosmic Microwave Background</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Tree>
    <p:extLst>
      <p:ext uri="{BB962C8B-B14F-4D97-AF65-F5344CB8AC3E}">
        <p14:creationId xmlns:p14="http://schemas.microsoft.com/office/powerpoint/2010/main" val="2808426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 name="Footer Placeholder 4"/>
          <p:cNvSpPr>
            <a:spLocks noGrp="1"/>
          </p:cNvSpPr>
          <p:nvPr>
            <p:ph type="ftr" sz="quarter" idx="9"/>
          </p:nvPr>
        </p:nvSpPr>
        <p:spPr/>
        <p:txBody>
          <a:bodyPr/>
          <a:lstStyle/>
          <a:p>
            <a:r>
              <a:rPr lang="fr-FR" smtClean="0"/>
              <a:t>Astroparticle Physics - Part 5 DM and Cosmology</a:t>
            </a:r>
            <a:endParaRPr lang="fr-FR" dirty="0"/>
          </a:p>
        </p:txBody>
      </p:sp>
      <p:sp>
        <p:nvSpPr>
          <p:cNvPr id="6" name="Slide Number Placeholder 5"/>
          <p:cNvSpPr>
            <a:spLocks noGrp="1"/>
          </p:cNvSpPr>
          <p:nvPr>
            <p:ph type="sldNum" sz="quarter" idx="8"/>
          </p:nvPr>
        </p:nvSpPr>
        <p:spPr/>
        <p:txBody>
          <a:bodyPr/>
          <a:lstStyle/>
          <a:p>
            <a:pPr lvl="0"/>
            <a:fld id="{BDCB8DC9-8952-47EE-923F-5809FD4D53AE}" type="slidenum">
              <a:rPr lang="en-US" smtClean="0"/>
              <a:t>31</a:t>
            </a:fld>
            <a:endParaRPr lang="en-US"/>
          </a:p>
        </p:txBody>
      </p:sp>
      <p:sp>
        <p:nvSpPr>
          <p:cNvPr id="7"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Big-Bang Nucleosynthesis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4" name="TextBox 3"/>
          <p:cNvSpPr txBox="1"/>
          <p:nvPr/>
        </p:nvSpPr>
        <p:spPr>
          <a:xfrm>
            <a:off x="110315" y="552472"/>
            <a:ext cx="8811335" cy="2462213"/>
          </a:xfrm>
          <a:prstGeom prst="rect">
            <a:avLst/>
          </a:prstGeom>
          <a:noFill/>
        </p:spPr>
        <p:txBody>
          <a:bodyPr wrap="square" rtlCol="0">
            <a:spAutoFit/>
          </a:bodyPr>
          <a:lstStyle/>
          <a:p>
            <a:pPr marL="285750" indent="-285750">
              <a:buFont typeface="Arial" panose="020B0604020202020204" pitchFamily="34" charset="0"/>
              <a:buChar char="•"/>
            </a:pPr>
            <a:r>
              <a:rPr lang="de-AT" sz="1600" dirty="0" smtClean="0">
                <a:latin typeface="Calibri" panose="020F0502020204030204" pitchFamily="34" charset="0"/>
                <a:cs typeface="Calibri" panose="020F0502020204030204" pitchFamily="34" charset="0"/>
              </a:rPr>
              <a:t>Nuchleosynthesis is the fundamental process through which elemens were created right after the Big-bang</a:t>
            </a:r>
          </a:p>
          <a:p>
            <a:pPr marL="285750" indent="-285750">
              <a:buFont typeface="Arial" panose="020B0604020202020204" pitchFamily="34" charset="0"/>
              <a:buChar char="•"/>
            </a:pPr>
            <a:r>
              <a:rPr lang="de-AT" sz="1600" dirty="0" smtClean="0">
                <a:latin typeface="Calibri" panose="020F0502020204030204" pitchFamily="34" charset="0"/>
                <a:cs typeface="Calibri" panose="020F0502020204030204" pitchFamily="34" charset="0"/>
              </a:rPr>
              <a:t> It explains the very homogeneous distribution of ~light elements (H, He, Li) found in the universe</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“Metals” in Astronomy : elements other than H and He</a:t>
            </a:r>
          </a:p>
          <a:p>
            <a:pPr marL="285750" indent="-285750">
              <a:buFont typeface="Arial" panose="020B0604020202020204" pitchFamily="34" charset="0"/>
              <a:buChar char="•"/>
            </a:pPr>
            <a:r>
              <a:rPr lang="de-AT" sz="1600" dirty="0">
                <a:latin typeface="Calibri" panose="020F0502020204030204" pitchFamily="34" charset="0"/>
                <a:cs typeface="Calibri" panose="020F0502020204030204" pitchFamily="34" charset="0"/>
              </a:rPr>
              <a:t>The element which is typically tracked is Iron (Fe), since it is assumed that the relative abundance of the other elements </a:t>
            </a:r>
            <a:r>
              <a:rPr lang="en-US" sz="1600" dirty="0">
                <a:latin typeface="Calibri" panose="020F0502020204030204" pitchFamily="34" charset="0"/>
                <a:cs typeface="Calibri" panose="020F0502020204030204" pitchFamily="34" charset="0"/>
              </a:rPr>
              <a:t>(e.g. C, N, Ca…) </a:t>
            </a:r>
            <a:r>
              <a:rPr lang="de-AT" sz="1600" dirty="0" smtClean="0">
                <a:latin typeface="Calibri" panose="020F0502020204030204" pitchFamily="34" charset="0"/>
                <a:cs typeface="Calibri" panose="020F0502020204030204" pitchFamily="34" charset="0"/>
              </a:rPr>
              <a:t>is proportional</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Metallicity = [</a:t>
            </a:r>
            <a:r>
              <a:rPr lang="en-US" sz="1600" dirty="0" smtClean="0">
                <a:latin typeface="Calibri" panose="020F0502020204030204" pitchFamily="34" charset="0"/>
                <a:cs typeface="Calibri" panose="020F0502020204030204" pitchFamily="34" charset="0"/>
              </a:rPr>
              <a:t>Fe/H] </a:t>
            </a:r>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how </a:t>
            </a:r>
            <a:r>
              <a:rPr lang="en-US" sz="1600" dirty="0">
                <a:latin typeface="Calibri" panose="020F0502020204030204" pitchFamily="34" charset="0"/>
                <a:cs typeface="Calibri" panose="020F0502020204030204" pitchFamily="34" charset="0"/>
              </a:rPr>
              <a:t>many Fe atoms are present per H atoms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de-AT" dirty="0" smtClean="0"/>
          </a:p>
          <a:p>
            <a:pPr marL="285750" indent="-285750">
              <a:buFont typeface="Arial" panose="020B0604020202020204" pitchFamily="34" charset="0"/>
              <a:buChar char="•"/>
            </a:pPr>
            <a:endParaRPr lang="en-US" dirty="0"/>
          </a:p>
        </p:txBody>
      </p:sp>
      <p:pic>
        <p:nvPicPr>
          <p:cNvPr id="8" name="Picture 7"/>
          <p:cNvPicPr>
            <a:picLocks noChangeAspect="1"/>
          </p:cNvPicPr>
          <p:nvPr/>
        </p:nvPicPr>
        <p:blipFill rotWithShape="1">
          <a:blip r:embed="rId3"/>
          <a:srcRect t="13237"/>
          <a:stretch/>
        </p:blipFill>
        <p:spPr>
          <a:xfrm>
            <a:off x="191762" y="2508432"/>
            <a:ext cx="3506699" cy="2042510"/>
          </a:xfrm>
          <a:prstGeom prst="rect">
            <a:avLst/>
          </a:prstGeom>
        </p:spPr>
      </p:pic>
      <p:pic>
        <p:nvPicPr>
          <p:cNvPr id="9" name="Picture 8"/>
          <p:cNvPicPr>
            <a:picLocks noChangeAspect="1"/>
          </p:cNvPicPr>
          <p:nvPr/>
        </p:nvPicPr>
        <p:blipFill rotWithShape="1">
          <a:blip r:embed="rId4"/>
          <a:srcRect t="26105" b="16717"/>
          <a:stretch/>
        </p:blipFill>
        <p:spPr>
          <a:xfrm>
            <a:off x="4330109" y="2482422"/>
            <a:ext cx="3893098" cy="1301842"/>
          </a:xfrm>
          <a:prstGeom prst="rect">
            <a:avLst/>
          </a:prstGeom>
        </p:spPr>
      </p:pic>
      <p:sp>
        <p:nvSpPr>
          <p:cNvPr id="10" name="TextBox 9"/>
          <p:cNvSpPr txBox="1"/>
          <p:nvPr/>
        </p:nvSpPr>
        <p:spPr>
          <a:xfrm>
            <a:off x="5676203" y="3242302"/>
            <a:ext cx="2800750" cy="307777"/>
          </a:xfrm>
          <a:prstGeom prst="rect">
            <a:avLst/>
          </a:prstGeom>
          <a:noFill/>
        </p:spPr>
        <p:txBody>
          <a:bodyPr wrap="square" rtlCol="0">
            <a:spAutoFit/>
          </a:bodyPr>
          <a:lstStyle/>
          <a:p>
            <a:r>
              <a:rPr lang="de-AT" b="1" i="1" dirty="0" smtClean="0"/>
              <a:t>X+Y+Z = 1</a:t>
            </a:r>
            <a:endParaRPr lang="en-US" b="1" i="1" dirty="0"/>
          </a:p>
        </p:txBody>
      </p:sp>
      <p:sp>
        <p:nvSpPr>
          <p:cNvPr id="11" name="TextBox 10"/>
          <p:cNvSpPr txBox="1"/>
          <p:nvPr/>
        </p:nvSpPr>
        <p:spPr>
          <a:xfrm>
            <a:off x="4269435" y="3950326"/>
            <a:ext cx="3069314" cy="738664"/>
          </a:xfrm>
          <a:prstGeom prst="rect">
            <a:avLst/>
          </a:prstGeom>
          <a:noFill/>
        </p:spPr>
        <p:txBody>
          <a:bodyPr wrap="square" rtlCol="0">
            <a:spAutoFit/>
          </a:bodyPr>
          <a:lstStyle/>
          <a:p>
            <a:r>
              <a:rPr lang="de-AT" dirty="0" smtClean="0"/>
              <a:t>X</a:t>
            </a:r>
            <a:r>
              <a:rPr lang="en-US" kern="1200" baseline="-25000" dirty="0" smtClean="0">
                <a:latin typeface="Calibri" pitchFamily="18"/>
                <a:ea typeface="Noto Sans CJK SC Regular" pitchFamily="2"/>
                <a:cs typeface="Lohit Devanagari" pitchFamily="2"/>
              </a:rPr>
              <a:t>⊙</a:t>
            </a:r>
            <a:r>
              <a:rPr lang="de-AT" dirty="0" smtClean="0"/>
              <a:t> ~ 0.7</a:t>
            </a:r>
          </a:p>
          <a:p>
            <a:r>
              <a:rPr lang="de-AT" dirty="0" smtClean="0"/>
              <a:t>Y</a:t>
            </a:r>
            <a:r>
              <a:rPr lang="en-US" kern="1200" baseline="-25000" dirty="0" smtClean="0">
                <a:latin typeface="Calibri" pitchFamily="18"/>
                <a:ea typeface="Noto Sans CJK SC Regular" pitchFamily="2"/>
                <a:cs typeface="Lohit Devanagari" pitchFamily="2"/>
              </a:rPr>
              <a:t>⊙</a:t>
            </a:r>
            <a:r>
              <a:rPr lang="de-AT" dirty="0" smtClean="0"/>
              <a:t> ~ 0.28</a:t>
            </a:r>
          </a:p>
          <a:p>
            <a:r>
              <a:rPr lang="de-AT" dirty="0" smtClean="0"/>
              <a:t>Z</a:t>
            </a:r>
            <a:r>
              <a:rPr lang="en-US" kern="1200" baseline="-25000" dirty="0">
                <a:latin typeface="Calibri" pitchFamily="18"/>
                <a:ea typeface="Noto Sans CJK SC Regular" pitchFamily="2"/>
                <a:cs typeface="Lohit Devanagari" pitchFamily="2"/>
              </a:rPr>
              <a:t> ⊙</a:t>
            </a:r>
            <a:r>
              <a:rPr lang="de-AT" dirty="0" smtClean="0"/>
              <a:t> ~ 0.02</a:t>
            </a:r>
            <a:endParaRPr lang="en-US" dirty="0"/>
          </a:p>
        </p:txBody>
      </p:sp>
      <p:sp>
        <p:nvSpPr>
          <p:cNvPr id="12" name="TextBox 11"/>
          <p:cNvSpPr txBox="1"/>
          <p:nvPr/>
        </p:nvSpPr>
        <p:spPr>
          <a:xfrm>
            <a:off x="5190094" y="4167565"/>
            <a:ext cx="2800750" cy="307777"/>
          </a:xfrm>
          <a:prstGeom prst="rect">
            <a:avLst/>
          </a:prstGeom>
          <a:noFill/>
        </p:spPr>
        <p:txBody>
          <a:bodyPr wrap="square" rtlCol="0">
            <a:spAutoFit/>
          </a:bodyPr>
          <a:lstStyle/>
          <a:p>
            <a:r>
              <a:rPr lang="de-AT" dirty="0" smtClean="0"/>
              <a:t>Solar values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Footer Placeholder 2"/>
          <p:cNvSpPr>
            <a:spLocks noGrp="1"/>
          </p:cNvSpPr>
          <p:nvPr>
            <p:ph type="ftr" sz="quarter" idx="9"/>
          </p:nvPr>
        </p:nvSpPr>
        <p:spPr/>
        <p:txBody>
          <a:bodyPr/>
          <a:lstStyle/>
          <a:p>
            <a:r>
              <a:rPr lang="fr-FR" smtClean="0"/>
              <a:t>Astroparticle Physics - Part 5 DM and Cosmology</a:t>
            </a:r>
            <a:endParaRPr lang="fr-FR" dirty="0"/>
          </a:p>
        </p:txBody>
      </p:sp>
      <p:sp>
        <p:nvSpPr>
          <p:cNvPr id="4" name="Slide Number Placeholder 3"/>
          <p:cNvSpPr>
            <a:spLocks noGrp="1"/>
          </p:cNvSpPr>
          <p:nvPr>
            <p:ph type="sldNum" sz="quarter" idx="8"/>
          </p:nvPr>
        </p:nvSpPr>
        <p:spPr/>
        <p:txBody>
          <a:bodyPr/>
          <a:lstStyle/>
          <a:p>
            <a:pPr lvl="0"/>
            <a:fld id="{BDCB8DC9-8952-47EE-923F-5809FD4D53AE}" type="slidenum">
              <a:rPr lang="en-US" smtClean="0"/>
              <a:t>32</a:t>
            </a:fld>
            <a:endParaRPr lang="en-US"/>
          </a:p>
        </p:txBody>
      </p:sp>
      <p:pic>
        <p:nvPicPr>
          <p:cNvPr id="2050" name="Picture 2" descr="https://upload.wikimedia.org/wikipedia/commons/thumb/3/31/Nucleosynthesis_periodic_table.svg/1920px-Nucleosynthesis_periodic_tab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23" y="498653"/>
            <a:ext cx="8362002" cy="41810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Big-Bang Nucleosynthesis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33</a:t>
            </a:fld>
            <a:endParaRPr lang="en-US"/>
          </a:p>
        </p:txBody>
      </p:sp>
      <p:pic>
        <p:nvPicPr>
          <p:cNvPr id="4" name="Picture 3"/>
          <p:cNvPicPr>
            <a:picLocks noChangeAspect="1"/>
          </p:cNvPicPr>
          <p:nvPr/>
        </p:nvPicPr>
        <p:blipFill>
          <a:blip r:embed="rId2"/>
          <a:stretch>
            <a:fillRect/>
          </a:stretch>
        </p:blipFill>
        <p:spPr>
          <a:xfrm>
            <a:off x="4844150" y="816707"/>
            <a:ext cx="4024329" cy="2467376"/>
          </a:xfrm>
          <a:prstGeom prst="rect">
            <a:avLst/>
          </a:prstGeom>
        </p:spPr>
      </p:pic>
      <p:sp>
        <p:nvSpPr>
          <p:cNvPr id="5" name="TextBox 4"/>
          <p:cNvSpPr txBox="1"/>
          <p:nvPr/>
        </p:nvSpPr>
        <p:spPr>
          <a:xfrm>
            <a:off x="106438" y="517722"/>
            <a:ext cx="4378476" cy="3785652"/>
          </a:xfrm>
          <a:prstGeom prst="rect">
            <a:avLst/>
          </a:prstGeom>
          <a:noFill/>
        </p:spPr>
        <p:txBody>
          <a:bodyPr wrap="square" rtlCol="0">
            <a:spAutoFit/>
          </a:bodyPr>
          <a:lstStyle/>
          <a:p>
            <a:pPr algn="just"/>
            <a:r>
              <a:rPr lang="en-US" sz="1200" dirty="0" smtClean="0">
                <a:latin typeface="Calibri" panose="020F0502020204030204" pitchFamily="34" charset="0"/>
                <a:cs typeface="Calibri" panose="020F0502020204030204" pitchFamily="34" charset="0"/>
              </a:rPr>
              <a:t>“By </a:t>
            </a:r>
            <a:r>
              <a:rPr lang="en-US" sz="1200" dirty="0">
                <a:latin typeface="Calibri" panose="020F0502020204030204" pitchFamily="34" charset="0"/>
                <a:cs typeface="Calibri" panose="020F0502020204030204" pitchFamily="34" charset="0"/>
              </a:rPr>
              <a:t>the first millisecond, the universe had cooled to a few trillion kelvins (10</a:t>
            </a:r>
            <a:r>
              <a:rPr lang="en-US" sz="1200" baseline="30000" dirty="0">
                <a:latin typeface="Calibri" panose="020F0502020204030204" pitchFamily="34" charset="0"/>
                <a:cs typeface="Calibri" panose="020F0502020204030204" pitchFamily="34" charset="0"/>
              </a:rPr>
              <a:t>12</a:t>
            </a:r>
            <a:r>
              <a:rPr lang="en-US" sz="1200" dirty="0">
                <a:latin typeface="Calibri" panose="020F0502020204030204" pitchFamily="34" charset="0"/>
                <a:cs typeface="Calibri" panose="020F0502020204030204" pitchFamily="34" charset="0"/>
              </a:rPr>
              <a:t> K) and quarks finally had the opportunity to bind together into free protons and neutrons. Free neutrons are unstable with a half-life of about ten minutes (614.8 s) and formed in much smaller numbers. The abundance ratio was about seven protons for every neutron. Before one neutron half-life passed nearly every neutron had paired up with a proton, and nearly every one of these pairs had paired up to form helium. By this time the universe had cooled to a few billion kelvins (10</a:t>
            </a:r>
            <a:r>
              <a:rPr lang="en-US" sz="1200" baseline="30000" dirty="0">
                <a:latin typeface="Calibri" panose="020F0502020204030204" pitchFamily="34" charset="0"/>
                <a:cs typeface="Calibri" panose="020F0502020204030204" pitchFamily="34" charset="0"/>
              </a:rPr>
              <a:t>9</a:t>
            </a:r>
            <a:r>
              <a:rPr lang="en-US" sz="1200" dirty="0">
                <a:latin typeface="Calibri" panose="020F0502020204030204" pitchFamily="34" charset="0"/>
                <a:cs typeface="Calibri" panose="020F0502020204030204" pitchFamily="34" charset="0"/>
              </a:rPr>
              <a:t> K) and the rate of nucleosynthesis had slowed down significantly. </a:t>
            </a:r>
            <a:endParaRPr lang="en-US" sz="1200" dirty="0" smtClean="0">
              <a:latin typeface="Calibri" panose="020F0502020204030204" pitchFamily="34" charset="0"/>
              <a:cs typeface="Calibri" panose="020F0502020204030204" pitchFamily="34" charset="0"/>
            </a:endParaRPr>
          </a:p>
          <a:p>
            <a:pPr algn="just"/>
            <a:endParaRPr lang="en-US" sz="1200" dirty="0">
              <a:latin typeface="Calibri" panose="020F0502020204030204" pitchFamily="34" charset="0"/>
              <a:cs typeface="Calibri" panose="020F0502020204030204" pitchFamily="34" charset="0"/>
            </a:endParaRPr>
          </a:p>
          <a:p>
            <a:pPr algn="just"/>
            <a:r>
              <a:rPr lang="en-US" sz="1200" dirty="0" smtClean="0">
                <a:latin typeface="Calibri" panose="020F0502020204030204" pitchFamily="34" charset="0"/>
                <a:cs typeface="Calibri" panose="020F0502020204030204" pitchFamily="34" charset="0"/>
              </a:rPr>
              <a:t>By </a:t>
            </a:r>
            <a:r>
              <a:rPr lang="en-US" sz="1200" dirty="0">
                <a:latin typeface="Calibri" panose="020F0502020204030204" pitchFamily="34" charset="0"/>
                <a:cs typeface="Calibri" panose="020F0502020204030204" pitchFamily="34" charset="0"/>
              </a:rPr>
              <a:t>the time the universe was three minutes old the process had basically stopped and the relative abundances of the elements was fixed at ratios that didn't change for a very long time: </a:t>
            </a:r>
            <a:r>
              <a:rPr lang="en-US" sz="1200" b="1" dirty="0">
                <a:solidFill>
                  <a:srgbClr val="FF0000"/>
                </a:solidFill>
                <a:latin typeface="Calibri" panose="020F0502020204030204" pitchFamily="34" charset="0"/>
                <a:cs typeface="Calibri" panose="020F0502020204030204" pitchFamily="34" charset="0"/>
              </a:rPr>
              <a:t>75% hydrogen</a:t>
            </a:r>
            <a:r>
              <a:rPr lang="en-US" sz="1200" dirty="0">
                <a:latin typeface="Calibri" panose="020F0502020204030204" pitchFamily="34" charset="0"/>
                <a:cs typeface="Calibri" panose="020F0502020204030204" pitchFamily="34" charset="0"/>
              </a:rPr>
              <a:t>, </a:t>
            </a:r>
            <a:r>
              <a:rPr lang="en-US" sz="1200" b="1" dirty="0">
                <a:solidFill>
                  <a:srgbClr val="00B050"/>
                </a:solidFill>
                <a:latin typeface="Calibri" panose="020F0502020204030204" pitchFamily="34" charset="0"/>
                <a:cs typeface="Calibri" panose="020F0502020204030204" pitchFamily="34" charset="0"/>
              </a:rPr>
              <a:t>25% helium</a:t>
            </a:r>
            <a:r>
              <a:rPr lang="en-US" sz="1200" dirty="0">
                <a:latin typeface="Calibri" panose="020F0502020204030204" pitchFamily="34" charset="0"/>
                <a:cs typeface="Calibri" panose="020F0502020204030204" pitchFamily="34" charset="0"/>
              </a:rPr>
              <a:t>, with trace amounts of deuterium (hydrogen-2), helium-3, and lithium-7. </a:t>
            </a:r>
            <a:endParaRPr lang="en-US" sz="1200" dirty="0" smtClean="0">
              <a:latin typeface="Calibri" panose="020F0502020204030204" pitchFamily="34" charset="0"/>
              <a:cs typeface="Calibri" panose="020F0502020204030204" pitchFamily="34" charset="0"/>
            </a:endParaRPr>
          </a:p>
          <a:p>
            <a:pPr algn="just"/>
            <a:endParaRPr lang="en-US" sz="1200" dirty="0">
              <a:latin typeface="Calibri" panose="020F0502020204030204" pitchFamily="34" charset="0"/>
              <a:cs typeface="Calibri" panose="020F0502020204030204" pitchFamily="34" charset="0"/>
            </a:endParaRPr>
          </a:p>
          <a:p>
            <a:pPr algn="just"/>
            <a:r>
              <a:rPr lang="en-US" sz="1200" dirty="0" smtClean="0">
                <a:latin typeface="Calibri" panose="020F0502020204030204" pitchFamily="34" charset="0"/>
                <a:cs typeface="Calibri" panose="020F0502020204030204" pitchFamily="34" charset="0"/>
              </a:rPr>
              <a:t>Big </a:t>
            </a:r>
            <a:r>
              <a:rPr lang="en-US" sz="1200" dirty="0">
                <a:latin typeface="Calibri" panose="020F0502020204030204" pitchFamily="34" charset="0"/>
                <a:cs typeface="Calibri" panose="020F0502020204030204" pitchFamily="34" charset="0"/>
              </a:rPr>
              <a:t>Bang nucleosynthesis produced no elements heavier than lithium. To do that you need stars, which means waiting around for at least 200 billion </a:t>
            </a:r>
            <a:r>
              <a:rPr lang="en-US" sz="1200" dirty="0" smtClean="0">
                <a:latin typeface="Calibri" panose="020F0502020204030204" pitchFamily="34" charset="0"/>
                <a:cs typeface="Calibri" panose="020F0502020204030204" pitchFamily="34" charset="0"/>
              </a:rPr>
              <a:t>years”</a:t>
            </a:r>
            <a:endParaRPr lang="en-US" sz="1200" dirty="0">
              <a:latin typeface="Calibri" panose="020F0502020204030204" pitchFamily="34" charset="0"/>
              <a:cs typeface="Calibri" panose="020F0502020204030204" pitchFamily="34" charset="0"/>
            </a:endParaRPr>
          </a:p>
        </p:txBody>
      </p:sp>
      <p:sp>
        <p:nvSpPr>
          <p:cNvPr id="6" name="Rectangle 5"/>
          <p:cNvSpPr/>
          <p:nvPr/>
        </p:nvSpPr>
        <p:spPr>
          <a:xfrm>
            <a:off x="5905838" y="426682"/>
            <a:ext cx="3031599" cy="307777"/>
          </a:xfrm>
          <a:prstGeom prst="rect">
            <a:avLst/>
          </a:prstGeom>
        </p:spPr>
        <p:txBody>
          <a:bodyPr wrap="none">
            <a:spAutoFit/>
          </a:bodyPr>
          <a:lstStyle/>
          <a:p>
            <a:r>
              <a:rPr lang="en-US" dirty="0">
                <a:hlinkClick r:id="rId3"/>
              </a:rPr>
              <a:t>https://physics.info/nucleosynthesis/</a:t>
            </a:r>
            <a:endParaRPr lang="en-US" dirty="0">
              <a:latin typeface="Calibri" panose="020F0502020204030204" pitchFamily="34" charset="0"/>
              <a:cs typeface="Calibri" panose="020F0502020204030204" pitchFamily="34" charset="0"/>
            </a:endParaRPr>
          </a:p>
        </p:txBody>
      </p:sp>
      <p:sp>
        <p:nvSpPr>
          <p:cNvPr id="7"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Big-Bang Nucleosynthesis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Tree>
    <p:extLst>
      <p:ext uri="{BB962C8B-B14F-4D97-AF65-F5344CB8AC3E}">
        <p14:creationId xmlns:p14="http://schemas.microsoft.com/office/powerpoint/2010/main" val="2077826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34</a:t>
            </a:fld>
            <a:endParaRPr lang="en-US"/>
          </a:p>
        </p:txBody>
      </p:sp>
      <p:sp>
        <p:nvSpPr>
          <p:cNvPr id="4" name="TextBox 3"/>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Big-Bang Nucleosynthesis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5" name="Picture 4"/>
          <p:cNvPicPr>
            <a:picLocks noChangeAspect="1"/>
          </p:cNvPicPr>
          <p:nvPr/>
        </p:nvPicPr>
        <p:blipFill>
          <a:blip r:embed="rId2"/>
          <a:stretch>
            <a:fillRect/>
          </a:stretch>
        </p:blipFill>
        <p:spPr>
          <a:xfrm>
            <a:off x="223912" y="508000"/>
            <a:ext cx="4320363" cy="1233714"/>
          </a:xfrm>
          <a:prstGeom prst="rect">
            <a:avLst/>
          </a:prstGeom>
        </p:spPr>
      </p:pic>
      <p:pic>
        <p:nvPicPr>
          <p:cNvPr id="6" name="Picture 5"/>
          <p:cNvPicPr>
            <a:picLocks noChangeAspect="1"/>
          </p:cNvPicPr>
          <p:nvPr/>
        </p:nvPicPr>
        <p:blipFill>
          <a:blip r:embed="rId3"/>
          <a:stretch>
            <a:fillRect/>
          </a:stretch>
        </p:blipFill>
        <p:spPr>
          <a:xfrm>
            <a:off x="4469494" y="764622"/>
            <a:ext cx="4181021" cy="1064174"/>
          </a:xfrm>
          <a:prstGeom prst="rect">
            <a:avLst/>
          </a:prstGeom>
        </p:spPr>
      </p:pic>
      <p:sp>
        <p:nvSpPr>
          <p:cNvPr id="8" name="TextBox 7"/>
          <p:cNvSpPr txBox="1"/>
          <p:nvPr/>
        </p:nvSpPr>
        <p:spPr>
          <a:xfrm>
            <a:off x="160016" y="1891695"/>
            <a:ext cx="8137317" cy="307777"/>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Weak interaction: maintain the thermal equilibrium between neutrons and protons (</a:t>
            </a:r>
            <a:r>
              <a:rPr lang="en-US" dirty="0" err="1" smtClean="0">
                <a:latin typeface="Calibri" panose="020F0502020204030204" pitchFamily="34" charset="0"/>
                <a:cs typeface="Calibri" panose="020F0502020204030204" pitchFamily="34" charset="0"/>
              </a:rPr>
              <a:t>Boltzman</a:t>
            </a:r>
            <a:r>
              <a:rPr lang="en-US" dirty="0" smtClean="0">
                <a:latin typeface="Calibri" panose="020F0502020204030204" pitchFamily="34" charset="0"/>
                <a:cs typeface="Calibri" panose="020F0502020204030204" pitchFamily="34" charset="0"/>
              </a:rPr>
              <a:t> distribution) </a:t>
            </a:r>
            <a:endParaRPr lang="en-US" dirty="0">
              <a:latin typeface="Calibri" panose="020F0502020204030204" pitchFamily="34" charset="0"/>
              <a:cs typeface="Calibri" panose="020F0502020204030204" pitchFamily="34" charset="0"/>
            </a:endParaRPr>
          </a:p>
        </p:txBody>
      </p:sp>
      <p:pic>
        <p:nvPicPr>
          <p:cNvPr id="9" name="Picture 8"/>
          <p:cNvPicPr>
            <a:picLocks noChangeAspect="1"/>
          </p:cNvPicPr>
          <p:nvPr/>
        </p:nvPicPr>
        <p:blipFill>
          <a:blip r:embed="rId4"/>
          <a:stretch>
            <a:fillRect/>
          </a:stretch>
        </p:blipFill>
        <p:spPr>
          <a:xfrm>
            <a:off x="235600" y="2328255"/>
            <a:ext cx="2405063" cy="283590"/>
          </a:xfrm>
          <a:prstGeom prst="rect">
            <a:avLst/>
          </a:prstGeom>
        </p:spPr>
      </p:pic>
      <p:pic>
        <p:nvPicPr>
          <p:cNvPr id="10" name="Picture 9"/>
          <p:cNvPicPr>
            <a:picLocks noChangeAspect="1"/>
          </p:cNvPicPr>
          <p:nvPr/>
        </p:nvPicPr>
        <p:blipFill>
          <a:blip r:embed="rId5"/>
          <a:stretch>
            <a:fillRect/>
          </a:stretch>
        </p:blipFill>
        <p:spPr>
          <a:xfrm>
            <a:off x="3802062" y="2262371"/>
            <a:ext cx="2511653" cy="484355"/>
          </a:xfrm>
          <a:prstGeom prst="rect">
            <a:avLst/>
          </a:prstGeom>
        </p:spPr>
      </p:pic>
      <p:sp>
        <p:nvSpPr>
          <p:cNvPr id="11" name="Right Arrow 10"/>
          <p:cNvSpPr/>
          <p:nvPr/>
        </p:nvSpPr>
        <p:spPr>
          <a:xfrm>
            <a:off x="2970590" y="2409371"/>
            <a:ext cx="614438" cy="202474"/>
          </a:xfrm>
          <a:prstGeom prst="rightArrow">
            <a:avLst>
              <a:gd name="adj1" fmla="val 50000"/>
              <a:gd name="adj2" fmla="val 813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3899277" y="2852958"/>
            <a:ext cx="3962627" cy="692239"/>
          </a:xfrm>
          <a:prstGeom prst="rect">
            <a:avLst/>
          </a:prstGeom>
        </p:spPr>
      </p:pic>
      <p:sp>
        <p:nvSpPr>
          <p:cNvPr id="14" name="TextBox 13"/>
          <p:cNvSpPr txBox="1"/>
          <p:nvPr/>
        </p:nvSpPr>
        <p:spPr>
          <a:xfrm>
            <a:off x="235600" y="3652762"/>
            <a:ext cx="7626304" cy="954107"/>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(…calculations…) </a:t>
            </a:r>
          </a:p>
          <a:p>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It can be shown that the predicted fraction of Helium produced is </a:t>
            </a:r>
            <a:r>
              <a:rPr lang="en-US" dirty="0" smtClean="0">
                <a:solidFill>
                  <a:srgbClr val="FF0000"/>
                </a:solidFill>
                <a:latin typeface="Calibri" panose="020F0502020204030204" pitchFamily="34" charset="0"/>
                <a:cs typeface="Calibri" panose="020F0502020204030204" pitchFamily="34" charset="0"/>
              </a:rPr>
              <a:t>Y ~ 0.25 </a:t>
            </a:r>
          </a:p>
          <a:p>
            <a:pPr marL="285750" indent="-285750">
              <a:buFont typeface="Arial" panose="020B0604020202020204" pitchFamily="34" charset="0"/>
              <a:buChar char="•"/>
            </a:pPr>
            <a:r>
              <a:rPr lang="en-US" dirty="0" smtClean="0">
                <a:solidFill>
                  <a:schemeClr val="tx1"/>
                </a:solidFill>
                <a:latin typeface="Calibri" panose="020F0502020204030204" pitchFamily="34" charset="0"/>
                <a:cs typeface="Calibri" panose="020F0502020204030204" pitchFamily="34" charset="0"/>
              </a:rPr>
              <a:t>All the other isotopes and elements are below % </a:t>
            </a:r>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4939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35</a:t>
            </a:fld>
            <a:endParaRPr lang="en-US"/>
          </a:p>
        </p:txBody>
      </p:sp>
      <p:sp>
        <p:nvSpPr>
          <p:cNvPr id="4" name="TextBox 3"/>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Big-Bang Nucleosynthesis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11266" name="Picture 2" descr="Risultati immagini per big bang nucleosynthe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778" y="434331"/>
            <a:ext cx="3121769" cy="4256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94463" y="945869"/>
            <a:ext cx="3069314" cy="738664"/>
          </a:xfrm>
          <a:prstGeom prst="rect">
            <a:avLst/>
          </a:prstGeom>
          <a:noFill/>
        </p:spPr>
        <p:txBody>
          <a:bodyPr wrap="square" rtlCol="0">
            <a:spAutoFit/>
          </a:bodyPr>
          <a:lstStyle/>
          <a:p>
            <a:r>
              <a:rPr lang="de-AT" dirty="0" smtClean="0"/>
              <a:t>X</a:t>
            </a:r>
            <a:r>
              <a:rPr lang="en-US" kern="1200" baseline="-25000" dirty="0" smtClean="0">
                <a:latin typeface="Calibri" pitchFamily="18"/>
                <a:ea typeface="Noto Sans CJK SC Regular" pitchFamily="2"/>
                <a:cs typeface="Lohit Devanagari" pitchFamily="2"/>
              </a:rPr>
              <a:t>⊙</a:t>
            </a:r>
            <a:r>
              <a:rPr lang="de-AT" dirty="0" smtClean="0"/>
              <a:t> ~ 0.7</a:t>
            </a:r>
          </a:p>
          <a:p>
            <a:r>
              <a:rPr lang="de-AT" dirty="0" smtClean="0"/>
              <a:t>Y</a:t>
            </a:r>
            <a:r>
              <a:rPr lang="en-US" kern="1200" baseline="-25000" dirty="0" smtClean="0">
                <a:latin typeface="Calibri" pitchFamily="18"/>
                <a:ea typeface="Noto Sans CJK SC Regular" pitchFamily="2"/>
                <a:cs typeface="Lohit Devanagari" pitchFamily="2"/>
              </a:rPr>
              <a:t>⊙</a:t>
            </a:r>
            <a:r>
              <a:rPr lang="de-AT" dirty="0" smtClean="0"/>
              <a:t> ~ 0.28</a:t>
            </a:r>
          </a:p>
          <a:p>
            <a:r>
              <a:rPr lang="de-AT" dirty="0" smtClean="0"/>
              <a:t>Z</a:t>
            </a:r>
            <a:r>
              <a:rPr lang="en-US" kern="1200" baseline="-25000" dirty="0">
                <a:latin typeface="Calibri" pitchFamily="18"/>
                <a:ea typeface="Noto Sans CJK SC Regular" pitchFamily="2"/>
                <a:cs typeface="Lohit Devanagari" pitchFamily="2"/>
              </a:rPr>
              <a:t> ⊙</a:t>
            </a:r>
            <a:r>
              <a:rPr lang="de-AT" dirty="0" smtClean="0"/>
              <a:t> ~ 0.02</a:t>
            </a:r>
            <a:endParaRPr lang="en-US" dirty="0"/>
          </a:p>
        </p:txBody>
      </p:sp>
      <p:sp>
        <p:nvSpPr>
          <p:cNvPr id="7" name="TextBox 6"/>
          <p:cNvSpPr txBox="1"/>
          <p:nvPr/>
        </p:nvSpPr>
        <p:spPr>
          <a:xfrm>
            <a:off x="5436837" y="703489"/>
            <a:ext cx="2800750" cy="307777"/>
          </a:xfrm>
          <a:prstGeom prst="rect">
            <a:avLst/>
          </a:prstGeom>
          <a:noFill/>
        </p:spPr>
        <p:txBody>
          <a:bodyPr wrap="square" rtlCol="0">
            <a:spAutoFit/>
          </a:bodyPr>
          <a:lstStyle/>
          <a:p>
            <a:r>
              <a:rPr lang="de-AT" dirty="0" smtClean="0"/>
              <a:t>Solar values</a:t>
            </a:r>
            <a:endParaRPr lang="en-US" dirty="0"/>
          </a:p>
        </p:txBody>
      </p:sp>
    </p:spTree>
    <p:extLst>
      <p:ext uri="{BB962C8B-B14F-4D97-AF65-F5344CB8AC3E}">
        <p14:creationId xmlns:p14="http://schemas.microsoft.com/office/powerpoint/2010/main" val="36109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36</a:t>
            </a:fld>
            <a:endParaRPr lang="en-US"/>
          </a:p>
        </p:txBody>
      </p:sp>
      <p:sp>
        <p:nvSpPr>
          <p:cNvPr id="4" name="TextBox 3"/>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Structure Formation: the Cold DM paradigm</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5" name="Picture 4"/>
          <p:cNvPicPr>
            <a:picLocks noChangeAspect="1"/>
          </p:cNvPicPr>
          <p:nvPr/>
        </p:nvPicPr>
        <p:blipFill>
          <a:blip r:embed="rId2"/>
          <a:stretch>
            <a:fillRect/>
          </a:stretch>
        </p:blipFill>
        <p:spPr>
          <a:xfrm>
            <a:off x="160016" y="566058"/>
            <a:ext cx="3922576" cy="2467970"/>
          </a:xfrm>
          <a:prstGeom prst="rect">
            <a:avLst/>
          </a:prstGeom>
        </p:spPr>
      </p:pic>
      <p:sp>
        <p:nvSpPr>
          <p:cNvPr id="6" name="Right Arrow 5"/>
          <p:cNvSpPr/>
          <p:nvPr/>
        </p:nvSpPr>
        <p:spPr>
          <a:xfrm>
            <a:off x="2689980" y="1800043"/>
            <a:ext cx="1392611" cy="164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323299" y="1627551"/>
            <a:ext cx="3303339" cy="523220"/>
          </a:xfrm>
          <a:prstGeom prst="rect">
            <a:avLst/>
          </a:prstGeom>
          <a:noFill/>
        </p:spPr>
        <p:txBody>
          <a:bodyPr wrap="square" rtlCol="0">
            <a:spAutoFit/>
          </a:bodyPr>
          <a:lstStyle/>
          <a:p>
            <a:r>
              <a:rPr lang="en-US" dirty="0" smtClean="0">
                <a:solidFill>
                  <a:srgbClr val="0070C0"/>
                </a:solidFill>
              </a:rPr>
              <a:t>CDM</a:t>
            </a:r>
            <a:r>
              <a:rPr lang="en-US" dirty="0" smtClean="0"/>
              <a:t> = Cold Dark Matter</a:t>
            </a:r>
          </a:p>
          <a:p>
            <a:r>
              <a:rPr lang="en-US" dirty="0" smtClean="0">
                <a:solidFill>
                  <a:srgbClr val="FF0000"/>
                </a:solidFill>
              </a:rPr>
              <a:t>HDM</a:t>
            </a:r>
            <a:r>
              <a:rPr lang="en-US" dirty="0" smtClean="0"/>
              <a:t> = Hot Dark Matter</a:t>
            </a:r>
            <a:endParaRPr lang="en-US" dirty="0"/>
          </a:p>
        </p:txBody>
      </p:sp>
      <p:sp>
        <p:nvSpPr>
          <p:cNvPr id="10" name="TextBox 9"/>
          <p:cNvSpPr txBox="1"/>
          <p:nvPr/>
        </p:nvSpPr>
        <p:spPr>
          <a:xfrm>
            <a:off x="232229" y="3290046"/>
            <a:ext cx="8539238" cy="1169551"/>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Properties of particle DM in the </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DM particles interact gravitationally in the </a:t>
            </a:r>
            <a:r>
              <a:rPr lang="el-GR" kern="1200" dirty="0">
                <a:latin typeface="Calibri" panose="020F0502020204030204" pitchFamily="34" charset="0"/>
                <a:ea typeface="Noto Sans CJK SC Regular" pitchFamily="2"/>
                <a:cs typeface="Calibri" panose="020F0502020204030204" pitchFamily="34" charset="0"/>
              </a:rPr>
              <a:t>Λ</a:t>
            </a:r>
            <a:r>
              <a:rPr lang="de-AT" kern="1200" dirty="0">
                <a:latin typeface="Calibri" panose="020F0502020204030204" pitchFamily="34" charset="0"/>
                <a:ea typeface="Noto Sans CJK SC Regular" pitchFamily="2"/>
                <a:cs typeface="Calibri" panose="020F0502020204030204" pitchFamily="34" charset="0"/>
              </a:rPr>
              <a:t>CDM </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(however DM particles might interact via weak interaction or other unknown interactions – “dark sector” )</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This means that they cannot dissipate energy via electromagnetic processes i.e. DM is </a:t>
            </a:r>
            <a:r>
              <a:rPr lang="en-US" dirty="0" err="1" smtClean="0">
                <a:latin typeface="Calibri" panose="020F0502020204030204" pitchFamily="34" charset="0"/>
                <a:cs typeface="Calibri" panose="020F0502020204030204" pitchFamily="34" charset="0"/>
              </a:rPr>
              <a:t>dissipationless</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DM can only convert energy: kinetic &lt;-&gt; potential</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3360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37</a:t>
            </a:fld>
            <a:endParaRPr lang="en-US"/>
          </a:p>
        </p:txBody>
      </p:sp>
      <p:sp>
        <p:nvSpPr>
          <p:cNvPr id="4" name="TextBox 3"/>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Structure Formation: the Cold DM paradigm</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9" name="Picture 8"/>
          <p:cNvPicPr>
            <a:picLocks noChangeAspect="1"/>
          </p:cNvPicPr>
          <p:nvPr/>
        </p:nvPicPr>
        <p:blipFill>
          <a:blip r:embed="rId2"/>
          <a:stretch>
            <a:fillRect/>
          </a:stretch>
        </p:blipFill>
        <p:spPr>
          <a:xfrm>
            <a:off x="110315" y="604762"/>
            <a:ext cx="4239168" cy="3201609"/>
          </a:xfrm>
          <a:prstGeom prst="rect">
            <a:avLst/>
          </a:prstGeom>
        </p:spPr>
      </p:pic>
      <p:pic>
        <p:nvPicPr>
          <p:cNvPr id="11" name="Picture 10"/>
          <p:cNvPicPr>
            <a:picLocks noChangeAspect="1"/>
          </p:cNvPicPr>
          <p:nvPr/>
        </p:nvPicPr>
        <p:blipFill>
          <a:blip r:embed="rId3"/>
          <a:stretch>
            <a:fillRect/>
          </a:stretch>
        </p:blipFill>
        <p:spPr>
          <a:xfrm>
            <a:off x="4578096" y="653105"/>
            <a:ext cx="4229423" cy="3171066"/>
          </a:xfrm>
          <a:prstGeom prst="rect">
            <a:avLst/>
          </a:prstGeom>
        </p:spPr>
      </p:pic>
      <p:sp>
        <p:nvSpPr>
          <p:cNvPr id="7" name="TextBox 6"/>
          <p:cNvSpPr txBox="1"/>
          <p:nvPr/>
        </p:nvSpPr>
        <p:spPr>
          <a:xfrm>
            <a:off x="212876" y="3928533"/>
            <a:ext cx="8302172" cy="738664"/>
          </a:xfrm>
          <a:prstGeom prst="rect">
            <a:avLst/>
          </a:prstGeom>
          <a:noFill/>
        </p:spPr>
        <p:txBody>
          <a:bodyPr wrap="square" rtlCol="0">
            <a:spAutoFit/>
          </a:bodyPr>
          <a:lstStyle/>
          <a:p>
            <a:r>
              <a:rPr lang="en-US" i="1" dirty="0" smtClean="0">
                <a:latin typeface="Calibri" panose="020F0502020204030204" pitchFamily="34" charset="0"/>
                <a:cs typeface="Calibri" panose="020F0502020204030204" pitchFamily="34" charset="0"/>
              </a:rPr>
              <a:t>Take home message:</a:t>
            </a:r>
          </a:p>
          <a:p>
            <a:r>
              <a:rPr lang="en-US" i="1" dirty="0" smtClean="0">
                <a:latin typeface="Calibri" panose="020F0502020204030204" pitchFamily="34" charset="0"/>
                <a:cs typeface="Calibri" panose="020F0502020204030204" pitchFamily="34" charset="0"/>
              </a:rPr>
              <a:t>There is a parameter (or there are parameters) which regulate the gravitational collapse of DM (or matter in general)</a:t>
            </a:r>
          </a:p>
        </p:txBody>
      </p:sp>
    </p:spTree>
    <p:extLst>
      <p:ext uri="{BB962C8B-B14F-4D97-AF65-F5344CB8AC3E}">
        <p14:creationId xmlns:p14="http://schemas.microsoft.com/office/powerpoint/2010/main" val="839234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38</a:t>
            </a:fld>
            <a:endParaRPr lang="en-US"/>
          </a:p>
        </p:txBody>
      </p:sp>
      <p:pic>
        <p:nvPicPr>
          <p:cNvPr id="4" name="Picture 3"/>
          <p:cNvPicPr>
            <a:picLocks noChangeAspect="1"/>
          </p:cNvPicPr>
          <p:nvPr/>
        </p:nvPicPr>
        <p:blipFill>
          <a:blip r:embed="rId2"/>
          <a:stretch>
            <a:fillRect/>
          </a:stretch>
        </p:blipFill>
        <p:spPr>
          <a:xfrm>
            <a:off x="83425" y="1161654"/>
            <a:ext cx="4437990" cy="1484784"/>
          </a:xfrm>
          <a:prstGeom prst="rect">
            <a:avLst/>
          </a:prstGeom>
        </p:spPr>
      </p:pic>
      <p:pic>
        <p:nvPicPr>
          <p:cNvPr id="5" name="Picture 4"/>
          <p:cNvPicPr>
            <a:picLocks noChangeAspect="1"/>
          </p:cNvPicPr>
          <p:nvPr/>
        </p:nvPicPr>
        <p:blipFill>
          <a:blip r:embed="rId3"/>
          <a:stretch>
            <a:fillRect/>
          </a:stretch>
        </p:blipFill>
        <p:spPr>
          <a:xfrm>
            <a:off x="110315" y="2916532"/>
            <a:ext cx="4271426" cy="1640953"/>
          </a:xfrm>
          <a:prstGeom prst="rect">
            <a:avLst/>
          </a:prstGeom>
        </p:spPr>
      </p:pic>
      <p:sp>
        <p:nvSpPr>
          <p:cNvPr id="7"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Structure Formation: the Cold DM paradigm</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8" name="Picture 7"/>
          <p:cNvPicPr>
            <a:picLocks noChangeAspect="1"/>
          </p:cNvPicPr>
          <p:nvPr/>
        </p:nvPicPr>
        <p:blipFill>
          <a:blip r:embed="rId4"/>
          <a:stretch>
            <a:fillRect/>
          </a:stretch>
        </p:blipFill>
        <p:spPr>
          <a:xfrm>
            <a:off x="6027533" y="2320474"/>
            <a:ext cx="1533676" cy="484319"/>
          </a:xfrm>
          <a:prstGeom prst="rect">
            <a:avLst/>
          </a:prstGeom>
        </p:spPr>
      </p:pic>
      <p:sp>
        <p:nvSpPr>
          <p:cNvPr id="9" name="TextBox 8"/>
          <p:cNvSpPr txBox="1"/>
          <p:nvPr/>
        </p:nvSpPr>
        <p:spPr>
          <a:xfrm>
            <a:off x="5121311" y="1674143"/>
            <a:ext cx="3778781" cy="646331"/>
          </a:xfrm>
          <a:prstGeom prst="rect">
            <a:avLst/>
          </a:prstGeom>
          <a:noFill/>
        </p:spPr>
        <p:txBody>
          <a:bodyPr wrap="square" rtlCol="0">
            <a:spAutoFit/>
          </a:bodyPr>
          <a:lstStyle/>
          <a:p>
            <a:r>
              <a:rPr lang="de-AT" sz="1200" dirty="0" smtClean="0">
                <a:latin typeface="Calibri" panose="020F0502020204030204" pitchFamily="34" charset="0"/>
                <a:cs typeface="Calibri" panose="020F0502020204030204" pitchFamily="34" charset="0"/>
              </a:rPr>
              <a:t>For neutrinos, the free streaming mass depends on the mass of this particle. If &gt; 0.2 eV, it exceeds the mass of the largest supercluster ever observed. </a:t>
            </a:r>
            <a:endParaRPr lang="en-US" sz="1200" dirty="0">
              <a:latin typeface="Calibri" panose="020F0502020204030204" pitchFamily="34" charset="0"/>
              <a:cs typeface="Calibri" panose="020F0502020204030204" pitchFamily="34" charset="0"/>
            </a:endParaRPr>
          </a:p>
        </p:txBody>
      </p:sp>
      <p:sp>
        <p:nvSpPr>
          <p:cNvPr id="10" name="TextBox 9"/>
          <p:cNvSpPr txBox="1"/>
          <p:nvPr/>
        </p:nvSpPr>
        <p:spPr>
          <a:xfrm>
            <a:off x="3826933" y="3956085"/>
            <a:ext cx="4857448" cy="646331"/>
          </a:xfrm>
          <a:prstGeom prst="rect">
            <a:avLst/>
          </a:prstGeom>
          <a:noFill/>
        </p:spPr>
        <p:txBody>
          <a:bodyPr wrap="square" rtlCol="0">
            <a:spAutoFit/>
          </a:bodyPr>
          <a:lstStyle/>
          <a:p>
            <a:r>
              <a:rPr lang="en-US" sz="1200" dirty="0" smtClean="0">
                <a:latin typeface="Calibri" panose="020F0502020204030204" pitchFamily="34" charset="0"/>
                <a:cs typeface="Calibri" panose="020F0502020204030204" pitchFamily="34" charset="0"/>
              </a:rPr>
              <a:t>So: what is the typical size of galaxies that we observe as a function of the redshift, or what is the typical size of DM halos that we get from simulations, for different types of cosmological models? </a:t>
            </a:r>
            <a:endParaRPr lang="en-US" sz="1200" dirty="0">
              <a:latin typeface="Calibri" panose="020F0502020204030204" pitchFamily="34" charset="0"/>
              <a:cs typeface="Calibri" panose="020F0502020204030204" pitchFamily="34" charset="0"/>
            </a:endParaRPr>
          </a:p>
        </p:txBody>
      </p:sp>
      <p:sp>
        <p:nvSpPr>
          <p:cNvPr id="12" name="Rectangle 11"/>
          <p:cNvSpPr/>
          <p:nvPr/>
        </p:nvSpPr>
        <p:spPr>
          <a:xfrm>
            <a:off x="110315" y="479655"/>
            <a:ext cx="6838648" cy="892552"/>
          </a:xfrm>
          <a:prstGeom prst="rect">
            <a:avLst/>
          </a:prstGeom>
        </p:spPr>
        <p:txBody>
          <a:bodyPr wrap="square">
            <a:spAutoFit/>
          </a:bodyPr>
          <a:lstStyle/>
          <a:p>
            <a:r>
              <a:rPr lang="en-US" sz="1200" dirty="0">
                <a:latin typeface="Calibri" panose="020F0502020204030204" pitchFamily="34" charset="0"/>
                <a:cs typeface="Calibri" panose="020F0502020204030204" pitchFamily="34" charset="0"/>
              </a:rPr>
              <a:t>HDM - hot </a:t>
            </a:r>
            <a:r>
              <a:rPr lang="en-US" sz="1200" dirty="0" smtClean="0">
                <a:latin typeface="Calibri" panose="020F0502020204030204" pitchFamily="34" charset="0"/>
                <a:cs typeface="Calibri" panose="020F0502020204030204" pitchFamily="34" charset="0"/>
              </a:rPr>
              <a:t>DM, </a:t>
            </a:r>
            <a:r>
              <a:rPr lang="en-US" sz="1200" dirty="0">
                <a:latin typeface="Calibri" panose="020F0502020204030204" pitchFamily="34" charset="0"/>
                <a:cs typeface="Calibri" panose="020F0502020204030204" pitchFamily="34" charset="0"/>
              </a:rPr>
              <a:t>if dark matter particles are still relativistic at </a:t>
            </a:r>
            <a:r>
              <a:rPr lang="en-US" sz="1200" dirty="0" smtClean="0">
                <a:latin typeface="Calibri" panose="020F0502020204030204" pitchFamily="34" charset="0"/>
                <a:cs typeface="Calibri" panose="020F0502020204030204" pitchFamily="34" charset="0"/>
              </a:rPr>
              <a:t>time of decoupling</a:t>
            </a:r>
          </a:p>
          <a:p>
            <a:r>
              <a:rPr lang="en-US" sz="1200" dirty="0">
                <a:latin typeface="Calibri" panose="020F0502020204030204" pitchFamily="34" charset="0"/>
                <a:cs typeface="Calibri" panose="020F0502020204030204" pitchFamily="34" charset="0"/>
              </a:rPr>
              <a:t>CDM - cold </a:t>
            </a:r>
            <a:r>
              <a:rPr lang="en-US" sz="1200" dirty="0" smtClean="0">
                <a:latin typeface="Calibri" panose="020F0502020204030204" pitchFamily="34" charset="0"/>
                <a:cs typeface="Calibri" panose="020F0502020204030204" pitchFamily="34" charset="0"/>
              </a:rPr>
              <a:t>DM, </a:t>
            </a:r>
            <a:r>
              <a:rPr lang="en-US" sz="1200" dirty="0">
                <a:latin typeface="Calibri" panose="020F0502020204030204" pitchFamily="34" charset="0"/>
                <a:cs typeface="Calibri" panose="020F0502020204030204" pitchFamily="34" charset="0"/>
              </a:rPr>
              <a:t>if dark matter particles are no more relativistic at time of their decoupling </a:t>
            </a:r>
            <a:endParaRPr lang="en-US" sz="1200" dirty="0" smtClean="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2639192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39</a:t>
            </a:fld>
            <a:endParaRPr lang="en-US"/>
          </a:p>
        </p:txBody>
      </p:sp>
      <p:pic>
        <p:nvPicPr>
          <p:cNvPr id="5" name="Picture 4"/>
          <p:cNvPicPr>
            <a:picLocks noChangeAspect="1"/>
          </p:cNvPicPr>
          <p:nvPr/>
        </p:nvPicPr>
        <p:blipFill rotWithShape="1">
          <a:blip r:embed="rId2"/>
          <a:srcRect r="62305" b="46095"/>
          <a:stretch/>
        </p:blipFill>
        <p:spPr>
          <a:xfrm>
            <a:off x="360135" y="2031574"/>
            <a:ext cx="2506035" cy="2489706"/>
          </a:xfrm>
          <a:prstGeom prst="rect">
            <a:avLst/>
          </a:prstGeom>
        </p:spPr>
      </p:pic>
      <p:sp>
        <p:nvSpPr>
          <p:cNvPr id="8" name="TextBox 7"/>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Structure Formation: the Cold DM paradigm</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9" name="TextBox 8"/>
          <p:cNvSpPr txBox="1"/>
          <p:nvPr/>
        </p:nvSpPr>
        <p:spPr>
          <a:xfrm>
            <a:off x="160016" y="508000"/>
            <a:ext cx="8480822" cy="954107"/>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Paradigm:</a:t>
            </a:r>
          </a:p>
          <a:p>
            <a:r>
              <a:rPr lang="en-US" dirty="0" smtClean="0">
                <a:latin typeface="Calibri" panose="020F0502020204030204" pitchFamily="34" charset="0"/>
                <a:cs typeface="Calibri" panose="020F0502020204030204" pitchFamily="34" charset="0"/>
              </a:rPr>
              <a:t>The collapses of baryonic matter (that constitute the galaxies and clusters) follow the gravitational collapse of the DM halos</a:t>
            </a:r>
          </a:p>
          <a:p>
            <a:r>
              <a:rPr lang="en-US" dirty="0" smtClean="0">
                <a:latin typeface="Calibri" panose="020F0502020204030204" pitchFamily="34" charset="0"/>
                <a:cs typeface="Calibri" panose="020F0502020204030204" pitchFamily="34" charset="0"/>
              </a:rPr>
              <a:t>The physics of baryonic matter is much more complicated than the physics of DM (</a:t>
            </a:r>
            <a:r>
              <a:rPr lang="en-US" dirty="0" err="1" smtClean="0">
                <a:latin typeface="Calibri" panose="020F0502020204030204" pitchFamily="34" charset="0"/>
                <a:cs typeface="Calibri" panose="020F0502020204030204" pitchFamily="34" charset="0"/>
              </a:rPr>
              <a:t>collisionless</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dissipationless</a:t>
            </a:r>
            <a:r>
              <a:rPr lang="en-US" dirty="0" smtClean="0">
                <a:latin typeface="Calibri" panose="020F0502020204030204" pitchFamily="34" charset="0"/>
                <a:cs typeface="Calibri" panose="020F0502020204030204" pitchFamily="34" charset="0"/>
              </a:rPr>
              <a:t>)</a:t>
            </a:r>
          </a:p>
        </p:txBody>
      </p:sp>
      <p:sp>
        <p:nvSpPr>
          <p:cNvPr id="4" name="TextBox 3"/>
          <p:cNvSpPr txBox="1"/>
          <p:nvPr/>
        </p:nvSpPr>
        <p:spPr>
          <a:xfrm>
            <a:off x="2980944" y="2092271"/>
            <a:ext cx="5474208" cy="2308324"/>
          </a:xfrm>
          <a:prstGeom prst="rect">
            <a:avLst/>
          </a:prstGeom>
          <a:noFill/>
        </p:spPr>
        <p:txBody>
          <a:bodyPr wrap="square" rtlCol="0">
            <a:spAutoFit/>
          </a:bodyPr>
          <a:lstStyle/>
          <a:p>
            <a:pPr marL="285750" indent="-285750">
              <a:buFont typeface="Arial" panose="020B0604020202020204" pitchFamily="34" charset="0"/>
              <a:buChar char="•"/>
            </a:pPr>
            <a:r>
              <a:rPr lang="de-AT" sz="1600" dirty="0" smtClean="0">
                <a:latin typeface="Calibri" panose="020F0502020204030204" pitchFamily="34" charset="0"/>
                <a:cs typeface="Calibri" panose="020F0502020204030204" pitchFamily="34" charset="0"/>
              </a:rPr>
              <a:t>Perturbations in baryonic matter follow those of DM after decoupling</a:t>
            </a:r>
          </a:p>
          <a:p>
            <a:pPr marL="285750" indent="-285750">
              <a:buFont typeface="Arial" panose="020B0604020202020204" pitchFamily="34" charset="0"/>
              <a:buChar char="•"/>
            </a:pPr>
            <a:r>
              <a:rPr lang="de-AT" sz="1600" dirty="0" smtClean="0">
                <a:latin typeface="Calibri" panose="020F0502020204030204" pitchFamily="34" charset="0"/>
                <a:cs typeface="Calibri" panose="020F0502020204030204" pitchFamily="34" charset="0"/>
              </a:rPr>
              <a:t>After ecombination, baryons fall inot DM potential wells</a:t>
            </a:r>
          </a:p>
          <a:p>
            <a:pPr marL="285750" indent="-285750">
              <a:buFont typeface="Arial" panose="020B0604020202020204" pitchFamily="34" charset="0"/>
              <a:buChar char="•"/>
            </a:pPr>
            <a:r>
              <a:rPr lang="de-AT" sz="1600" dirty="0" smtClean="0">
                <a:latin typeface="Calibri" panose="020F0502020204030204" pitchFamily="34" charset="0"/>
                <a:cs typeface="Calibri" panose="020F0502020204030204" pitchFamily="34" charset="0"/>
              </a:rPr>
              <a:t>Entering the DM halo at superosnic speed, the baryonic gas is heated by the shock waves and compressions to the virial temperature of the halo</a:t>
            </a:r>
          </a:p>
          <a:p>
            <a:pPr marL="285750" indent="-285750">
              <a:buFont typeface="Arial" panose="020B0604020202020204" pitchFamily="34" charset="0"/>
              <a:buChar char="•"/>
            </a:pPr>
            <a:r>
              <a:rPr lang="de-AT" sz="1600" dirty="0" smtClean="0">
                <a:latin typeface="Calibri" panose="020F0502020204030204" pitchFamily="34" charset="0"/>
                <a:cs typeface="Calibri" panose="020F0502020204030204" pitchFamily="34" charset="0"/>
              </a:rPr>
              <a:t>The virial radius of the baryonic content of a structure an become much smaller than that of the DM halo because baryons can cool by radiative procsses and contract further</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647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78" y="489485"/>
            <a:ext cx="9143766" cy="4234732"/>
          </a:xfrm>
          <a:prstGeom prst="rect">
            <a:avLst/>
          </a:prstGeom>
          <a:solidFill>
            <a:srgbClr val="000000"/>
          </a:solidFill>
          <a:ln w="12600" cap="flat">
            <a:solidFill>
              <a:srgbClr val="41719C"/>
            </a:solidFill>
            <a:prstDash val="solid"/>
            <a:miter/>
          </a:ln>
        </p:spPr>
        <p:txBody>
          <a:bodyPr vert="horz" wrap="square" lIns="82941" tIns="41471" rIns="82941" bIns="41471" anchor="ctr" anchorCtr="1" compatLnSpc="0">
            <a:noAutofit/>
          </a:bodyPr>
          <a:lstStyle/>
          <a:p>
            <a:pPr defTabSz="829452" hangingPunct="0">
              <a:defRPr sz="1800" b="0" i="0" u="none" strike="noStrike" kern="0" cap="none" spc="0" baseline="0">
                <a:solidFill>
                  <a:srgbClr val="000000"/>
                </a:solidFill>
                <a:uFillTx/>
              </a:defRPr>
            </a:pPr>
            <a:endParaRPr lang="en-US" sz="1633" kern="1200">
              <a:latin typeface="Liberation Sans" pitchFamily="18"/>
              <a:ea typeface="Noto Sans CJK SC Regular" pitchFamily="2"/>
              <a:cs typeface="Lohit Devanagari" pitchFamily="2"/>
            </a:endParaRP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1172"/>
          <a:stretch>
            <a:fillRect/>
          </a:stretch>
        </p:blipFill>
        <p:spPr>
          <a:xfrm>
            <a:off x="215011" y="548033"/>
            <a:ext cx="2795504" cy="2991760"/>
          </a:xfrm>
          <a:prstGeom prst="rect">
            <a:avLst/>
          </a:prstGeom>
          <a:noFill/>
          <a:ln cap="flat">
            <a:noFill/>
          </a:ln>
        </p:spPr>
      </p:pic>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4">
            <a:lum/>
            <a:alphaModFix/>
          </a:blip>
          <a:srcRect l="7175"/>
          <a:stretch>
            <a:fillRect/>
          </a:stretch>
        </p:blipFill>
        <p:spPr>
          <a:xfrm rot="15607">
            <a:off x="3322789" y="552894"/>
            <a:ext cx="2146333" cy="2262267"/>
          </a:xfrm>
          <a:prstGeom prst="rect">
            <a:avLst/>
          </a:prstGeom>
          <a:noFill/>
          <a:ln cap="flat">
            <a:noFill/>
          </a:ln>
        </p:spPr>
      </p:pic>
      <p:sp>
        <p:nvSpPr>
          <p:cNvPr id="5" name="TextBox 4"/>
          <p:cNvSpPr txBox="1"/>
          <p:nvPr/>
        </p:nvSpPr>
        <p:spPr>
          <a:xfrm>
            <a:off x="3176415" y="2985880"/>
            <a:ext cx="5781384" cy="1672221"/>
          </a:xfrm>
          <a:prstGeom prst="rect">
            <a:avLst/>
          </a:prstGeom>
          <a:noFill/>
          <a:ln cap="flat">
            <a:noFill/>
          </a:ln>
        </p:spPr>
        <p:txBody>
          <a:bodyPr vert="horz" wrap="square" lIns="81639" tIns="40815" rIns="81639" bIns="40815" anchor="t" anchorCtr="0" compatLnSpc="0">
            <a:spAutoFit/>
          </a:bodyPr>
          <a:lstStyle/>
          <a:p>
            <a:pPr defTabSz="829452" hangingPunct="0">
              <a:buSzPct val="45000"/>
              <a:buFont typeface="StarSymbol"/>
              <a:buChar char="●"/>
              <a:defRPr sz="1800" b="0" i="0" u="none" strike="noStrike" kern="0" cap="none" spc="0" baseline="0">
                <a:solidFill>
                  <a:srgbClr val="000000"/>
                </a:solidFill>
                <a:uFillTx/>
              </a:defRPr>
            </a:pPr>
            <a:r>
              <a:rPr lang="en-US" sz="1451" kern="1200">
                <a:solidFill>
                  <a:srgbClr val="FFFFFF"/>
                </a:solidFill>
                <a:latin typeface="Calibri"/>
                <a:ea typeface="Noto Sans CJK SC Regular" pitchFamily="2"/>
                <a:cs typeface="Lohit Devanagari" pitchFamily="2"/>
              </a:rPr>
              <a:t>Isochrone: curve on the HR diagram representing a population of stars of ~ same age (like e.g. globular clusters)</a:t>
            </a:r>
          </a:p>
          <a:p>
            <a:pPr defTabSz="829452" hangingPunct="0">
              <a:buSzPct val="45000"/>
              <a:buFont typeface="StarSymbol"/>
              <a:buChar char="●"/>
              <a:defRPr sz="1800" b="0" i="0" u="none" strike="noStrike" kern="0" cap="none" spc="0" baseline="0">
                <a:solidFill>
                  <a:srgbClr val="000000"/>
                </a:solidFill>
                <a:uFillTx/>
              </a:defRPr>
            </a:pPr>
            <a:r>
              <a:rPr lang="en-US" sz="1451" kern="1200">
                <a:solidFill>
                  <a:srgbClr val="FFFFFF"/>
                </a:solidFill>
                <a:latin typeface="Calibri"/>
                <a:ea typeface="Noto Sans CJK SC Regular" pitchFamily="2"/>
                <a:cs typeface="Lohit Devanagari" pitchFamily="2"/>
              </a:rPr>
              <a:t>By fitting the stellar population with a model isochrone, it is possible to estimate the population age</a:t>
            </a:r>
          </a:p>
          <a:p>
            <a:pPr defTabSz="829452" hangingPunct="0">
              <a:buSzPct val="45000"/>
              <a:buFont typeface="StarSymbol"/>
              <a:buChar char="●"/>
              <a:defRPr sz="1800" b="0" i="0" u="none" strike="noStrike" kern="0" cap="none" spc="0" baseline="0">
                <a:solidFill>
                  <a:srgbClr val="000000"/>
                </a:solidFill>
                <a:uFillTx/>
              </a:defRPr>
            </a:pPr>
            <a:r>
              <a:rPr lang="en-US" sz="1451" kern="1200">
                <a:solidFill>
                  <a:srgbClr val="FFFFFF"/>
                </a:solidFill>
                <a:latin typeface="Calibri"/>
                <a:ea typeface="Noto Sans CJK SC Regular" pitchFamily="2"/>
                <a:cs typeface="Lohit Devanagari" pitchFamily="2"/>
              </a:rPr>
              <a:t>Each feature (e.g. turning points, branches,…) of the isochrone can be explained by models of stellar evolution (type/size/region of nuclear fusion processes)</a:t>
            </a:r>
          </a:p>
        </p:txBody>
      </p:sp>
      <p:pic>
        <p:nvPicPr>
          <p:cNvPr id="6" name="Picture 5">
            <a:extLst>
              <a:ext uri="{FF2B5EF4-FFF2-40B4-BE49-F238E27FC236}">
                <a16:creationId xmlns:a16="http://schemas.microsoft.com/office/drawing/2014/main" id="{00000000-0000-0000-0000-000000000000}"/>
              </a:ext>
            </a:extLst>
          </p:cNvPr>
          <p:cNvPicPr>
            <a:picLocks noChangeAspect="1"/>
          </p:cNvPicPr>
          <p:nvPr/>
        </p:nvPicPr>
        <p:blipFill>
          <a:blip r:embed="rId5">
            <a:lum/>
            <a:alphaModFix/>
          </a:blip>
          <a:srcRect/>
          <a:stretch>
            <a:fillRect/>
          </a:stretch>
        </p:blipFill>
        <p:spPr>
          <a:xfrm>
            <a:off x="5806037" y="580588"/>
            <a:ext cx="3068821" cy="1977199"/>
          </a:xfrm>
          <a:prstGeom prst="rect">
            <a:avLst/>
          </a:prstGeom>
          <a:noFill/>
          <a:ln cap="flat">
            <a:noFill/>
          </a:ln>
        </p:spPr>
      </p:pic>
      <p:sp>
        <p:nvSpPr>
          <p:cNvPr id="7" name="TextBox 7"/>
          <p:cNvSpPr txBox="1"/>
          <p:nvPr/>
        </p:nvSpPr>
        <p:spPr>
          <a:xfrm>
            <a:off x="2064191" y="3151762"/>
            <a:ext cx="1990586" cy="323199"/>
          </a:xfrm>
          <a:prstGeom prst="rect">
            <a:avLst/>
          </a:prstGeom>
          <a:noFill/>
          <a:ln cap="flat">
            <a:noFill/>
          </a:ln>
        </p:spPr>
        <p:txBody>
          <a:bodyPr vert="horz" wrap="square" lIns="81639" tIns="40815" rIns="81639" bIns="40815" anchor="t" anchorCtr="0" compatLnSpc="0">
            <a:spAutoFit/>
          </a:bodyPr>
          <a:lstStyle/>
          <a:p>
            <a:pPr defTabSz="829452" hangingPunct="0">
              <a:defRPr sz="1800" b="0" i="0" u="none" strike="noStrike" kern="0" cap="none" spc="0" baseline="0">
                <a:solidFill>
                  <a:srgbClr val="000000"/>
                </a:solidFill>
                <a:uFillTx/>
              </a:defRPr>
            </a:pPr>
            <a:r>
              <a:rPr lang="en-US" sz="1633" kern="1200">
                <a:solidFill>
                  <a:srgbClr val="ED1C24"/>
                </a:solidFill>
                <a:latin typeface="Liberation Sans" pitchFamily="18"/>
                <a:ea typeface="Noto Sans CJK SC Regular" pitchFamily="2"/>
                <a:cs typeface="Lohit Devanagari" pitchFamily="2"/>
              </a:rPr>
              <a:t>colder</a:t>
            </a:r>
          </a:p>
        </p:txBody>
      </p:sp>
      <p:sp>
        <p:nvSpPr>
          <p:cNvPr id="8" name="TextBox 8"/>
          <p:cNvSpPr txBox="1"/>
          <p:nvPr/>
        </p:nvSpPr>
        <p:spPr>
          <a:xfrm>
            <a:off x="446458" y="3151762"/>
            <a:ext cx="1990586" cy="323199"/>
          </a:xfrm>
          <a:prstGeom prst="rect">
            <a:avLst/>
          </a:prstGeom>
          <a:noFill/>
          <a:ln cap="flat">
            <a:noFill/>
          </a:ln>
        </p:spPr>
        <p:txBody>
          <a:bodyPr vert="horz" wrap="square" lIns="81639" tIns="40815" rIns="81639" bIns="40815" anchor="t" anchorCtr="0" compatLnSpc="0">
            <a:spAutoFit/>
          </a:bodyPr>
          <a:lstStyle/>
          <a:p>
            <a:pPr defTabSz="829452" hangingPunct="0">
              <a:defRPr sz="1800" b="0" i="0" u="none" strike="noStrike" kern="0" cap="none" spc="0" baseline="0">
                <a:solidFill>
                  <a:srgbClr val="000000"/>
                </a:solidFill>
                <a:uFillTx/>
              </a:defRPr>
            </a:pPr>
            <a:r>
              <a:rPr lang="en-US" sz="1633" kern="1200">
                <a:solidFill>
                  <a:srgbClr val="1C40ED"/>
                </a:solidFill>
                <a:latin typeface="Liberation Sans" pitchFamily="18"/>
                <a:ea typeface="Noto Sans CJK SC Regular" pitchFamily="2"/>
                <a:cs typeface="Lohit Devanagari" pitchFamily="2"/>
              </a:rPr>
              <a:t>hotter</a:t>
            </a:r>
          </a:p>
        </p:txBody>
      </p:sp>
      <p:sp>
        <p:nvSpPr>
          <p:cNvPr id="11" name="TextBox 11"/>
          <p:cNvSpPr txBox="1"/>
          <p:nvPr/>
        </p:nvSpPr>
        <p:spPr>
          <a:xfrm>
            <a:off x="103023" y="83596"/>
            <a:ext cx="8649711" cy="339399"/>
          </a:xfrm>
          <a:prstGeom prst="rect">
            <a:avLst/>
          </a:prstGeom>
          <a:noFill/>
          <a:ln cap="flat">
            <a:noFill/>
          </a:ln>
        </p:spPr>
        <p:txBody>
          <a:bodyPr vert="horz" wrap="square" lIns="82941" tIns="41471" rIns="82941" bIns="41471" anchor="t" anchorCtr="0" compatLnSpc="0">
            <a:spAutoFit/>
          </a:bodyPr>
          <a:lstStyle/>
          <a:p>
            <a:pPr defTabSz="829452">
              <a:defRPr sz="1800" b="0" i="0" u="none" strike="noStrike" kern="0" cap="none" spc="0" baseline="0">
                <a:solidFill>
                  <a:srgbClr val="000000"/>
                </a:solidFill>
                <a:uFillTx/>
              </a:defRPr>
            </a:pPr>
            <a:r>
              <a:rPr lang="de-AT" sz="1633" kern="1200" dirty="0">
                <a:latin typeface="Calibri" pitchFamily="18"/>
                <a:ea typeface="Noto Sans CJK SC Regular" pitchFamily="2"/>
                <a:cs typeface="Lohit Devanagari" pitchFamily="2"/>
              </a:rPr>
              <a:t>Stellar Evolution (i.e. Where BHs and NSs come from)</a:t>
            </a:r>
          </a:p>
        </p:txBody>
      </p:sp>
      <p:sp>
        <p:nvSpPr>
          <p:cNvPr id="14" name="Footer Placeholder 13"/>
          <p:cNvSpPr>
            <a:spLocks noGrp="1"/>
          </p:cNvSpPr>
          <p:nvPr>
            <p:ph type="ftr" sz="quarter" idx="9"/>
          </p:nvPr>
        </p:nvSpPr>
        <p:spPr>
          <a:xfrm>
            <a:off x="147380" y="4798011"/>
            <a:ext cx="4961295" cy="354299"/>
          </a:xfrm>
        </p:spPr>
        <p:txBody>
          <a:bodyPr/>
          <a:lstStyle/>
          <a:p>
            <a:pPr lvl="0"/>
            <a:r>
              <a:rPr lang="fr-FR" dirty="0" err="1" smtClean="0"/>
              <a:t>Astroparticle</a:t>
            </a:r>
            <a:r>
              <a:rPr lang="fr-FR" dirty="0" smtClean="0"/>
              <a:t> </a:t>
            </a:r>
            <a:r>
              <a:rPr lang="fr-FR" dirty="0" err="1" smtClean="0"/>
              <a:t>Physics</a:t>
            </a:r>
            <a:r>
              <a:rPr lang="fr-FR" dirty="0" smtClean="0"/>
              <a:t> - Part 5 DM and </a:t>
            </a:r>
            <a:r>
              <a:rPr lang="fr-FR" dirty="0" err="1" smtClean="0"/>
              <a:t>Cosmology</a:t>
            </a:r>
            <a:endParaRPr lang="fr-FR" dirty="0"/>
          </a:p>
        </p:txBody>
      </p:sp>
      <p:sp>
        <p:nvSpPr>
          <p:cNvPr id="15" name="Slide Number Placeholder 14"/>
          <p:cNvSpPr>
            <a:spLocks noGrp="1"/>
          </p:cNvSpPr>
          <p:nvPr>
            <p:ph type="sldNum" sz="quarter" idx="8"/>
          </p:nvPr>
        </p:nvSpPr>
        <p:spPr>
          <a:xfrm>
            <a:off x="6744766" y="4789201"/>
            <a:ext cx="2130092" cy="354299"/>
          </a:xfrm>
        </p:spPr>
        <p:txBody>
          <a:bodyPr/>
          <a:lstStyle/>
          <a:p>
            <a:pPr lvl="0"/>
            <a:fld id="{EFA2B790-1167-4BC0-A17A-40DFB103CBD3}" type="slidenum">
              <a:rPr lang="en-US" smtClean="0"/>
              <a:t>4</a:t>
            </a:fld>
            <a:endParaRPr lang="en-US" dirty="0"/>
          </a:p>
        </p:txBody>
      </p:sp>
    </p:spTree>
    <p:extLst>
      <p:ext uri="{BB962C8B-B14F-4D97-AF65-F5344CB8AC3E}">
        <p14:creationId xmlns:p14="http://schemas.microsoft.com/office/powerpoint/2010/main" val="2301384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736876" y="2205200"/>
            <a:ext cx="5326742" cy="6773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Footer Placeholder 3"/>
          <p:cNvSpPr>
            <a:spLocks noGrp="1"/>
          </p:cNvSpPr>
          <p:nvPr>
            <p:ph type="ftr" sz="quarter" idx="9"/>
          </p:nvPr>
        </p:nvSpPr>
        <p:spPr/>
        <p:txBody>
          <a:bodyPr/>
          <a:lstStyle/>
          <a:p>
            <a:r>
              <a:rPr lang="fr-FR" smtClean="0"/>
              <a:t>Astroparticle Physics - Part 5 DM and Cosmology</a:t>
            </a:r>
            <a:endParaRPr lang="fr-FR" dirty="0"/>
          </a:p>
        </p:txBody>
      </p:sp>
      <p:sp>
        <p:nvSpPr>
          <p:cNvPr id="5" name="Slide Number Placeholder 4"/>
          <p:cNvSpPr>
            <a:spLocks noGrp="1"/>
          </p:cNvSpPr>
          <p:nvPr>
            <p:ph type="sldNum" sz="quarter" idx="8"/>
          </p:nvPr>
        </p:nvSpPr>
        <p:spPr/>
        <p:txBody>
          <a:bodyPr/>
          <a:lstStyle/>
          <a:p>
            <a:pPr lvl="0"/>
            <a:fld id="{BDCB8DC9-8952-47EE-923F-5809FD4D53AE}" type="slidenum">
              <a:rPr lang="en-US" smtClean="0"/>
              <a:t>40</a:t>
            </a:fld>
            <a:endParaRPr lang="en-US"/>
          </a:p>
        </p:txBody>
      </p:sp>
      <p:sp>
        <p:nvSpPr>
          <p:cNvPr id="6"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Distributions of Dark Matter Halos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7" name="Picture 6"/>
          <p:cNvPicPr>
            <a:picLocks noChangeAspect="1"/>
          </p:cNvPicPr>
          <p:nvPr/>
        </p:nvPicPr>
        <p:blipFill>
          <a:blip r:embed="rId2"/>
          <a:stretch>
            <a:fillRect/>
          </a:stretch>
        </p:blipFill>
        <p:spPr>
          <a:xfrm>
            <a:off x="110315" y="635550"/>
            <a:ext cx="1820709" cy="1368431"/>
          </a:xfrm>
          <a:prstGeom prst="rect">
            <a:avLst/>
          </a:prstGeom>
        </p:spPr>
      </p:pic>
      <p:sp>
        <p:nvSpPr>
          <p:cNvPr id="8" name="TextBox 7"/>
          <p:cNvSpPr txBox="1"/>
          <p:nvPr/>
        </p:nvSpPr>
        <p:spPr>
          <a:xfrm>
            <a:off x="2288419" y="604762"/>
            <a:ext cx="6637867" cy="1600438"/>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Press-Schechter theory (1974)</a:t>
            </a:r>
          </a:p>
          <a:p>
            <a:r>
              <a:rPr lang="en-US" dirty="0" smtClean="0">
                <a:latin typeface="Calibri" panose="020F0502020204030204" pitchFamily="34" charset="0"/>
                <a:cs typeface="Calibri" panose="020F0502020204030204" pitchFamily="34" charset="0"/>
              </a:rPr>
              <a:t>Method to estimate the </a:t>
            </a:r>
            <a:r>
              <a:rPr lang="en-US" i="1" dirty="0" smtClean="0">
                <a:latin typeface="Calibri" panose="020F0502020204030204" pitchFamily="34" charset="0"/>
                <a:cs typeface="Calibri" panose="020F0502020204030204" pitchFamily="34" charset="0"/>
              </a:rPr>
              <a:t>number of DM halos, with a given mass, at a given redshift</a:t>
            </a:r>
          </a:p>
          <a:p>
            <a:r>
              <a:rPr lang="en-US" dirty="0" smtClean="0">
                <a:latin typeface="Calibri" panose="020F0502020204030204" pitchFamily="34" charset="0"/>
                <a:cs typeface="Calibri" panose="020F0502020204030204" pitchFamily="34" charset="0"/>
              </a:rPr>
              <a:t>Assumptions:</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The DM over-densities follow a random Gaussian profile</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The over-densities grow linearly with time</a:t>
            </a:r>
          </a:p>
          <a:p>
            <a:pPr marL="28575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The DM particles collapse spherically (spherical Halos)</a:t>
            </a:r>
          </a:p>
          <a:p>
            <a:endParaRPr lang="en-US" dirty="0"/>
          </a:p>
        </p:txBody>
      </p:sp>
      <p:pic>
        <p:nvPicPr>
          <p:cNvPr id="9" name="Picture 8"/>
          <p:cNvPicPr>
            <a:picLocks noChangeAspect="1"/>
          </p:cNvPicPr>
          <p:nvPr/>
        </p:nvPicPr>
        <p:blipFill>
          <a:blip r:embed="rId3"/>
          <a:stretch>
            <a:fillRect/>
          </a:stretch>
        </p:blipFill>
        <p:spPr>
          <a:xfrm>
            <a:off x="1870356" y="2250677"/>
            <a:ext cx="3248025" cy="514350"/>
          </a:xfrm>
          <a:prstGeom prst="rect">
            <a:avLst/>
          </a:prstGeom>
        </p:spPr>
      </p:pic>
      <p:pic>
        <p:nvPicPr>
          <p:cNvPr id="10" name="Picture 9"/>
          <p:cNvPicPr>
            <a:picLocks noChangeAspect="1"/>
          </p:cNvPicPr>
          <p:nvPr/>
        </p:nvPicPr>
        <p:blipFill>
          <a:blip r:embed="rId4"/>
          <a:stretch>
            <a:fillRect/>
          </a:stretch>
        </p:blipFill>
        <p:spPr>
          <a:xfrm>
            <a:off x="5070927" y="2250677"/>
            <a:ext cx="1905000" cy="561975"/>
          </a:xfrm>
          <a:prstGeom prst="rect">
            <a:avLst/>
          </a:prstGeom>
        </p:spPr>
      </p:pic>
      <p:pic>
        <p:nvPicPr>
          <p:cNvPr id="11" name="Picture 10"/>
          <p:cNvPicPr>
            <a:picLocks noChangeAspect="1"/>
          </p:cNvPicPr>
          <p:nvPr/>
        </p:nvPicPr>
        <p:blipFill rotWithShape="1">
          <a:blip r:embed="rId5"/>
          <a:srcRect l="-833" t="17608" r="833" b="-17868"/>
          <a:stretch/>
        </p:blipFill>
        <p:spPr>
          <a:xfrm>
            <a:off x="3976765" y="3083752"/>
            <a:ext cx="4664455" cy="1562481"/>
          </a:xfrm>
          <a:prstGeom prst="rect">
            <a:avLst/>
          </a:prstGeom>
        </p:spPr>
      </p:pic>
      <p:sp>
        <p:nvSpPr>
          <p:cNvPr id="2" name="TextBox 1"/>
          <p:cNvSpPr txBox="1"/>
          <p:nvPr/>
        </p:nvSpPr>
        <p:spPr>
          <a:xfrm>
            <a:off x="232235" y="3387587"/>
            <a:ext cx="2882821" cy="523220"/>
          </a:xfrm>
          <a:prstGeom prst="rect">
            <a:avLst/>
          </a:prstGeom>
          <a:noFill/>
        </p:spPr>
        <p:txBody>
          <a:bodyPr wrap="square" rtlCol="0">
            <a:spAutoFit/>
          </a:bodyPr>
          <a:lstStyle/>
          <a:p>
            <a:r>
              <a:rPr lang="de-AT" dirty="0" smtClean="0"/>
              <a:t>Number of DM halos at time t with mass between M and M+dM</a:t>
            </a:r>
            <a:endParaRPr lang="en-US" dirty="0"/>
          </a:p>
        </p:txBody>
      </p:sp>
      <p:cxnSp>
        <p:nvCxnSpPr>
          <p:cNvPr id="13" name="Straight Arrow Connector 12"/>
          <p:cNvCxnSpPr/>
          <p:nvPr/>
        </p:nvCxnSpPr>
        <p:spPr>
          <a:xfrm flipV="1">
            <a:off x="1152144" y="2765027"/>
            <a:ext cx="896112" cy="49633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491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9"/>
          </p:nvPr>
        </p:nvSpPr>
        <p:spPr/>
        <p:txBody>
          <a:bodyPr/>
          <a:lstStyle/>
          <a:p>
            <a:r>
              <a:rPr lang="fr-FR" smtClean="0"/>
              <a:t>Astroparticle Physics - Part 5 DM and Cosmology</a:t>
            </a:r>
            <a:endParaRPr lang="fr-FR" dirty="0"/>
          </a:p>
        </p:txBody>
      </p:sp>
      <p:sp>
        <p:nvSpPr>
          <p:cNvPr id="4" name="Slide Number Placeholder 3"/>
          <p:cNvSpPr>
            <a:spLocks noGrp="1"/>
          </p:cNvSpPr>
          <p:nvPr>
            <p:ph type="sldNum" sz="quarter" idx="8"/>
          </p:nvPr>
        </p:nvSpPr>
        <p:spPr/>
        <p:txBody>
          <a:bodyPr/>
          <a:lstStyle/>
          <a:p>
            <a:pPr lvl="0"/>
            <a:fld id="{BDCB8DC9-8952-47EE-923F-5809FD4D53AE}" type="slidenum">
              <a:rPr lang="en-US" smtClean="0"/>
              <a:t>41</a:t>
            </a:fld>
            <a:endParaRPr lang="en-US"/>
          </a:p>
        </p:txBody>
      </p:sp>
      <p:pic>
        <p:nvPicPr>
          <p:cNvPr id="12290" name="Picture 2" descr="Risultati immagini per press schechter halo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97" y="671566"/>
            <a:ext cx="3816897" cy="37939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99467" y="424255"/>
            <a:ext cx="3846286" cy="523220"/>
          </a:xfrm>
          <a:prstGeom prst="rect">
            <a:avLst/>
          </a:prstGeom>
          <a:noFill/>
        </p:spPr>
        <p:txBody>
          <a:bodyPr wrap="square" rtlCol="0">
            <a:spAutoFit/>
          </a:bodyPr>
          <a:lstStyle/>
          <a:p>
            <a:r>
              <a:rPr lang="en-US" dirty="0" smtClean="0"/>
              <a:t>PS = Press-Schechter</a:t>
            </a:r>
          </a:p>
          <a:p>
            <a:r>
              <a:rPr lang="en-US" dirty="0" smtClean="0"/>
              <a:t>ST = </a:t>
            </a:r>
            <a:r>
              <a:rPr lang="en-US" dirty="0" err="1" smtClean="0"/>
              <a:t>Sheth-Tormen</a:t>
            </a:r>
            <a:endParaRPr lang="en-US" dirty="0"/>
          </a:p>
        </p:txBody>
      </p:sp>
      <p:sp>
        <p:nvSpPr>
          <p:cNvPr id="7" name="TextBox 6"/>
          <p:cNvSpPr txBox="1"/>
          <p:nvPr/>
        </p:nvSpPr>
        <p:spPr>
          <a:xfrm>
            <a:off x="4199467" y="1034485"/>
            <a:ext cx="4625469" cy="2292935"/>
          </a:xfrm>
          <a:prstGeom prst="rect">
            <a:avLst/>
          </a:prstGeom>
          <a:noFill/>
        </p:spPr>
        <p:txBody>
          <a:bodyPr wrap="square" rtlCol="0">
            <a:spAutoFit/>
          </a:bodyPr>
          <a:lstStyle/>
          <a:p>
            <a:pPr algn="just"/>
            <a:r>
              <a:rPr lang="en-US" sz="1100" dirty="0" smtClean="0">
                <a:latin typeface="Calibri" panose="020F0502020204030204" pitchFamily="34" charset="0"/>
                <a:cs typeface="Calibri" panose="020F0502020204030204" pitchFamily="34" charset="0"/>
              </a:rPr>
              <a:t>“For </a:t>
            </a:r>
            <a:r>
              <a:rPr lang="en-US" sz="1100" dirty="0">
                <a:latin typeface="Calibri" panose="020F0502020204030204" pitchFamily="34" charset="0"/>
                <a:cs typeface="Calibri" panose="020F0502020204030204" pitchFamily="34" charset="0"/>
              </a:rPr>
              <a:t>now, in our simulations we consider only the most dominant matter component, responsible for the overall dynamics - the dark matter. We examined "concordance" cosmology (n=1, h=0.7, 25.2% dark matter, 70% dark energy, baryons 4.8%), and we run 62 simulations with different box sizes (from 4 </a:t>
            </a:r>
            <a:r>
              <a:rPr lang="en-US" sz="1100" dirty="0" err="1">
                <a:latin typeface="Calibri" panose="020F0502020204030204" pitchFamily="34" charset="0"/>
                <a:cs typeface="Calibri" panose="020F0502020204030204" pitchFamily="34" charset="0"/>
              </a:rPr>
              <a:t>Mpc</a:t>
            </a:r>
            <a:r>
              <a:rPr lang="en-US" sz="1100" dirty="0">
                <a:latin typeface="Calibri" panose="020F0502020204030204" pitchFamily="34" charset="0"/>
                <a:cs typeface="Calibri" panose="020F0502020204030204" pitchFamily="34" charset="0"/>
              </a:rPr>
              <a:t> on a side to 256 </a:t>
            </a:r>
            <a:r>
              <a:rPr lang="en-US" sz="1100" dirty="0" err="1">
                <a:latin typeface="Calibri" panose="020F0502020204030204" pitchFamily="34" charset="0"/>
                <a:cs typeface="Calibri" panose="020F0502020204030204" pitchFamily="34" charset="0"/>
              </a:rPr>
              <a:t>Mpc</a:t>
            </a:r>
            <a:r>
              <a:rPr lang="en-US" sz="1100" dirty="0">
                <a:latin typeface="Calibri" panose="020F0502020204030204" pitchFamily="34" charset="0"/>
                <a:cs typeface="Calibri" panose="020F0502020204030204" pitchFamily="34" charset="0"/>
              </a:rPr>
              <a:t>), and with numerous number of realizations for each box size. The fact we have simulations spanning from small regions of the universe (4</a:t>
            </a:r>
            <a:r>
              <a:rPr lang="en-US" sz="1100" baseline="30000" dirty="0">
                <a:latin typeface="Calibri" panose="020F0502020204030204" pitchFamily="34" charset="0"/>
                <a:cs typeface="Calibri" panose="020F0502020204030204" pitchFamily="34" charset="0"/>
              </a:rPr>
              <a:t>3</a:t>
            </a:r>
            <a:r>
              <a:rPr lang="en-US" sz="1100" dirty="0">
                <a:latin typeface="Calibri" panose="020F0502020204030204" pitchFamily="34" charset="0"/>
                <a:cs typeface="Calibri" panose="020F0502020204030204" pitchFamily="34" charset="0"/>
              </a:rPr>
              <a:t> Mpc</a:t>
            </a:r>
            <a:r>
              <a:rPr lang="en-US" sz="1100" baseline="30000" dirty="0">
                <a:latin typeface="Calibri" panose="020F0502020204030204" pitchFamily="34" charset="0"/>
                <a:cs typeface="Calibri" panose="020F0502020204030204" pitchFamily="34" charset="0"/>
              </a:rPr>
              <a:t>3</a:t>
            </a:r>
            <a:r>
              <a:rPr lang="en-US" sz="1100" dirty="0">
                <a:latin typeface="Calibri" panose="020F0502020204030204" pitchFamily="34" charset="0"/>
                <a:cs typeface="Calibri" panose="020F0502020204030204" pitchFamily="34" charset="0"/>
              </a:rPr>
              <a:t>) up to a reasonably big ones (256</a:t>
            </a:r>
            <a:r>
              <a:rPr lang="en-US" sz="1100" baseline="30000" dirty="0">
                <a:latin typeface="Calibri" panose="020F0502020204030204" pitchFamily="34" charset="0"/>
                <a:cs typeface="Calibri" panose="020F0502020204030204" pitchFamily="34" charset="0"/>
              </a:rPr>
              <a:t>3</a:t>
            </a:r>
            <a:r>
              <a:rPr lang="en-US" sz="1100" dirty="0">
                <a:latin typeface="Calibri" panose="020F0502020204030204" pitchFamily="34" charset="0"/>
                <a:cs typeface="Calibri" panose="020F0502020204030204" pitchFamily="34" charset="0"/>
              </a:rPr>
              <a:t> Mpc</a:t>
            </a:r>
            <a:r>
              <a:rPr lang="en-US" sz="1100" baseline="30000" dirty="0">
                <a:latin typeface="Calibri" panose="020F0502020204030204" pitchFamily="34" charset="0"/>
                <a:cs typeface="Calibri" panose="020F0502020204030204" pitchFamily="34" charset="0"/>
              </a:rPr>
              <a:t>3</a:t>
            </a:r>
            <a:r>
              <a:rPr lang="en-US" sz="1100" dirty="0">
                <a:latin typeface="Calibri" panose="020F0502020204030204" pitchFamily="34" charset="0"/>
                <a:cs typeface="Calibri" panose="020F0502020204030204" pitchFamily="34" charset="0"/>
              </a:rPr>
              <a:t>) enables us to probe very large range of masses and redshifts, and since we have a lot of statistical samples for each box size, we have excellent statistics. We have compared mass function starting at very high redshift (z=20) with analytical predictions and numerical fits, and our finding is that Warren et al. (2005) fit works the best over the whole redshift and mass range</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p:txBody>
      </p:sp>
      <p:sp>
        <p:nvSpPr>
          <p:cNvPr id="8" name="Rectangle 7"/>
          <p:cNvSpPr/>
          <p:nvPr/>
        </p:nvSpPr>
        <p:spPr>
          <a:xfrm>
            <a:off x="309299" y="4420026"/>
            <a:ext cx="3615092" cy="307777"/>
          </a:xfrm>
          <a:prstGeom prst="rect">
            <a:avLst/>
          </a:prstGeom>
        </p:spPr>
        <p:txBody>
          <a:bodyPr wrap="none">
            <a:spAutoFit/>
          </a:bodyPr>
          <a:lstStyle/>
          <a:p>
            <a:r>
              <a:rPr lang="en-US" dirty="0">
                <a:hlinkClick r:id="rId3"/>
              </a:rPr>
              <a:t>http://zarija.com/s_structure_formation.html</a:t>
            </a:r>
            <a:endParaRPr lang="en-US" dirty="0"/>
          </a:p>
        </p:txBody>
      </p:sp>
      <p:sp>
        <p:nvSpPr>
          <p:cNvPr id="9"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Distributions of Dark Matter Halos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2" name="Rectangle 1"/>
          <p:cNvSpPr/>
          <p:nvPr/>
        </p:nvSpPr>
        <p:spPr>
          <a:xfrm>
            <a:off x="4126196" y="4158416"/>
            <a:ext cx="4572000" cy="523220"/>
          </a:xfrm>
          <a:prstGeom prst="rect">
            <a:avLst/>
          </a:prstGeom>
        </p:spPr>
        <p:txBody>
          <a:bodyPr>
            <a:spAutoFit/>
          </a:bodyPr>
          <a:lstStyle/>
          <a:p>
            <a:r>
              <a:rPr lang="en-US" dirty="0">
                <a:hlinkClick r:id="rId4"/>
              </a:rPr>
              <a:t>https://www.uio.no/studier/emner/matnat/astro/AST4320/h12/undervisningsmateriale/psmassfunction.pdf</a:t>
            </a:r>
            <a:endParaRPr lang="en-US" dirty="0"/>
          </a:p>
        </p:txBody>
      </p:sp>
    </p:spTree>
    <p:extLst>
      <p:ext uri="{BB962C8B-B14F-4D97-AF65-F5344CB8AC3E}">
        <p14:creationId xmlns:p14="http://schemas.microsoft.com/office/powerpoint/2010/main" val="2272270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42</a:t>
            </a:fld>
            <a:endParaRPr lang="en-US"/>
          </a:p>
        </p:txBody>
      </p:sp>
      <p:pic>
        <p:nvPicPr>
          <p:cNvPr id="4" name="Picture 3"/>
          <p:cNvPicPr>
            <a:picLocks noChangeAspect="1"/>
          </p:cNvPicPr>
          <p:nvPr/>
        </p:nvPicPr>
        <p:blipFill>
          <a:blip r:embed="rId2"/>
          <a:stretch>
            <a:fillRect/>
          </a:stretch>
        </p:blipFill>
        <p:spPr>
          <a:xfrm>
            <a:off x="383748" y="711198"/>
            <a:ext cx="4520228" cy="3526973"/>
          </a:xfrm>
          <a:prstGeom prst="rect">
            <a:avLst/>
          </a:prstGeom>
        </p:spPr>
      </p:pic>
      <p:sp>
        <p:nvSpPr>
          <p:cNvPr id="5" name="Right Arrow 4"/>
          <p:cNvSpPr/>
          <p:nvPr/>
        </p:nvSpPr>
        <p:spPr>
          <a:xfrm>
            <a:off x="5021943" y="1204686"/>
            <a:ext cx="841828" cy="275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66971" y="1172680"/>
            <a:ext cx="2017486" cy="307777"/>
          </a:xfrm>
          <a:prstGeom prst="rect">
            <a:avLst/>
          </a:prstGeom>
          <a:noFill/>
        </p:spPr>
        <p:txBody>
          <a:bodyPr wrap="square" rtlCol="0">
            <a:spAutoFit/>
          </a:bodyPr>
          <a:lstStyle/>
          <a:p>
            <a:r>
              <a:rPr lang="en-US" dirty="0" smtClean="0"/>
              <a:t>DM Halo mass function</a:t>
            </a:r>
            <a:endParaRPr lang="en-US" dirty="0"/>
          </a:p>
        </p:txBody>
      </p:sp>
      <p:sp>
        <p:nvSpPr>
          <p:cNvPr id="7" name="Right Arrow 6"/>
          <p:cNvSpPr/>
          <p:nvPr/>
        </p:nvSpPr>
        <p:spPr>
          <a:xfrm>
            <a:off x="5064559" y="2336798"/>
            <a:ext cx="841828" cy="275771"/>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TextBox 7"/>
          <p:cNvSpPr txBox="1"/>
          <p:nvPr/>
        </p:nvSpPr>
        <p:spPr>
          <a:xfrm>
            <a:off x="6066970" y="2304792"/>
            <a:ext cx="2017486" cy="307777"/>
          </a:xfrm>
          <a:prstGeom prst="rect">
            <a:avLst/>
          </a:prstGeom>
          <a:noFill/>
        </p:spPr>
        <p:txBody>
          <a:bodyPr wrap="square" rtlCol="0">
            <a:spAutoFit/>
          </a:bodyPr>
          <a:lstStyle/>
          <a:p>
            <a:r>
              <a:rPr lang="en-US" dirty="0" smtClean="0"/>
              <a:t>Galactic mass function</a:t>
            </a:r>
            <a:endParaRPr lang="en-US" dirty="0"/>
          </a:p>
        </p:txBody>
      </p:sp>
      <p:sp>
        <p:nvSpPr>
          <p:cNvPr id="9"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Distributions of Dark Matter Halos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Tree>
    <p:extLst>
      <p:ext uri="{BB962C8B-B14F-4D97-AF65-F5344CB8AC3E}">
        <p14:creationId xmlns:p14="http://schemas.microsoft.com/office/powerpoint/2010/main" val="90224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rotWithShape="1">
          <a:blip r:embed="rId3">
            <a:alphaModFix/>
          </a:blip>
          <a:srcRect t="17467"/>
          <a:stretch/>
        </p:blipFill>
        <p:spPr>
          <a:xfrm>
            <a:off x="931411" y="1765614"/>
            <a:ext cx="2254194" cy="1942075"/>
          </a:xfrm>
          <a:prstGeom prst="rect">
            <a:avLst/>
          </a:prstGeom>
          <a:noFill/>
          <a:ln>
            <a:noFill/>
          </a:ln>
        </p:spPr>
      </p:pic>
      <p:pic>
        <p:nvPicPr>
          <p:cNvPr id="66" name="Google Shape;66;p15"/>
          <p:cNvPicPr preferRelativeResize="0"/>
          <p:nvPr/>
        </p:nvPicPr>
        <p:blipFill rotWithShape="1">
          <a:blip r:embed="rId4">
            <a:alphaModFix/>
          </a:blip>
          <a:srcRect t="21155"/>
          <a:stretch/>
        </p:blipFill>
        <p:spPr>
          <a:xfrm>
            <a:off x="5640245" y="1582531"/>
            <a:ext cx="2215918" cy="2125158"/>
          </a:xfrm>
          <a:prstGeom prst="rect">
            <a:avLst/>
          </a:prstGeom>
          <a:noFill/>
          <a:ln>
            <a:noFill/>
          </a:ln>
        </p:spPr>
      </p:pic>
      <p:sp>
        <p:nvSpPr>
          <p:cNvPr id="2" name="TextBox 1"/>
          <p:cNvSpPr txBox="1"/>
          <p:nvPr/>
        </p:nvSpPr>
        <p:spPr>
          <a:xfrm>
            <a:off x="160016" y="996173"/>
            <a:ext cx="3796985" cy="769441"/>
          </a:xfrm>
          <a:prstGeom prst="rect">
            <a:avLst/>
          </a:prstGeom>
          <a:noFill/>
        </p:spPr>
        <p:txBody>
          <a:bodyPr wrap="square" rtlCol="0">
            <a:spAutoFit/>
          </a:bodyPr>
          <a:lstStyle/>
          <a:p>
            <a:r>
              <a:rPr lang="de-AT" sz="1100" b="1" i="1" dirty="0" smtClean="0">
                <a:solidFill>
                  <a:srgbClr val="FF0000"/>
                </a:solidFill>
                <a:latin typeface="Calibri" panose="020F0502020204030204" pitchFamily="34" charset="0"/>
                <a:cs typeface="Calibri" panose="020F0502020204030204" pitchFamily="34" charset="0"/>
              </a:rPr>
              <a:t>Top-Down Structure Formation</a:t>
            </a:r>
          </a:p>
          <a:p>
            <a:r>
              <a:rPr lang="de-AT" sz="1100" dirty="0" smtClean="0">
                <a:latin typeface="Calibri" panose="020F0502020204030204" pitchFamily="34" charset="0"/>
                <a:cs typeface="Calibri" panose="020F0502020204030204" pitchFamily="34" charset="0"/>
              </a:rPr>
              <a:t>In a top-down scenario, vey large „pancakes“ of matter form. Eventually they will fragment and divide into smaller galaxies and structures</a:t>
            </a:r>
            <a:endParaRPr lang="en-US" sz="1100" dirty="0">
              <a:latin typeface="Calibri" panose="020F0502020204030204" pitchFamily="34" charset="0"/>
              <a:cs typeface="Calibri" panose="020F0502020204030204" pitchFamily="34" charset="0"/>
            </a:endParaRPr>
          </a:p>
        </p:txBody>
      </p:sp>
      <p:sp>
        <p:nvSpPr>
          <p:cNvPr id="5"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Galaxy Formation: top-down vs bottom-up</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3" name="Footer Placeholder 2"/>
          <p:cNvSpPr>
            <a:spLocks noGrp="1"/>
          </p:cNvSpPr>
          <p:nvPr>
            <p:ph type="ftr" sz="quarter" idx="9"/>
          </p:nvPr>
        </p:nvSpPr>
        <p:spPr/>
        <p:txBody>
          <a:bodyPr/>
          <a:lstStyle/>
          <a:p>
            <a:r>
              <a:rPr lang="fr-FR" smtClean="0"/>
              <a:t>Astroparticle Physics - Part 5 DM and Cosmology</a:t>
            </a:r>
            <a:endParaRPr lang="fr-FR" dirty="0"/>
          </a:p>
        </p:txBody>
      </p:sp>
      <p:sp>
        <p:nvSpPr>
          <p:cNvPr id="4" name="Slide Number Placeholder 3"/>
          <p:cNvSpPr>
            <a:spLocks noGrp="1"/>
          </p:cNvSpPr>
          <p:nvPr>
            <p:ph type="sldNum" sz="quarter" idx="8"/>
          </p:nvPr>
        </p:nvSpPr>
        <p:spPr/>
        <p:txBody>
          <a:bodyPr/>
          <a:lstStyle/>
          <a:p>
            <a:pPr lvl="0"/>
            <a:fld id="{BDCB8DC9-8952-47EE-923F-5809FD4D53AE}" type="slidenum">
              <a:rPr lang="en-US" smtClean="0"/>
              <a:t>43</a:t>
            </a:fld>
            <a:endParaRPr lang="en-US"/>
          </a:p>
        </p:txBody>
      </p:sp>
      <p:sp>
        <p:nvSpPr>
          <p:cNvPr id="8" name="TextBox 7"/>
          <p:cNvSpPr txBox="1"/>
          <p:nvPr/>
        </p:nvSpPr>
        <p:spPr>
          <a:xfrm>
            <a:off x="4780873" y="917396"/>
            <a:ext cx="3796985" cy="769441"/>
          </a:xfrm>
          <a:prstGeom prst="rect">
            <a:avLst/>
          </a:prstGeom>
          <a:noFill/>
        </p:spPr>
        <p:txBody>
          <a:bodyPr wrap="square" rtlCol="0">
            <a:spAutoFit/>
          </a:bodyPr>
          <a:lstStyle/>
          <a:p>
            <a:r>
              <a:rPr lang="de-AT" sz="1100" b="1" i="1" dirty="0" smtClean="0">
                <a:solidFill>
                  <a:srgbClr val="0070C0"/>
                </a:solidFill>
                <a:latin typeface="Calibri" panose="020F0502020204030204" pitchFamily="34" charset="0"/>
                <a:cs typeface="Calibri" panose="020F0502020204030204" pitchFamily="34" charset="0"/>
              </a:rPr>
              <a:t>Bottom-Up Structure Formation</a:t>
            </a:r>
          </a:p>
          <a:p>
            <a:r>
              <a:rPr lang="de-AT" sz="1100" dirty="0" smtClean="0">
                <a:latin typeface="Calibri" panose="020F0502020204030204" pitchFamily="34" charset="0"/>
                <a:cs typeface="Calibri" panose="020F0502020204030204" pitchFamily="34" charset="0"/>
              </a:rPr>
              <a:t>In a bottom-up scenario, galaxies of the size of dwarf galaxies (5 Mo) form. Larger scale structure will then form through events of merging</a:t>
            </a:r>
            <a:endParaRPr lang="en-US" sz="1100" dirty="0">
              <a:latin typeface="Calibri" panose="020F0502020204030204" pitchFamily="34" charset="0"/>
              <a:cs typeface="Calibri" panose="020F0502020204030204" pitchFamily="34" charset="0"/>
            </a:endParaRPr>
          </a:p>
        </p:txBody>
      </p:sp>
      <p:sp>
        <p:nvSpPr>
          <p:cNvPr id="6" name="TextBox 5"/>
          <p:cNvSpPr txBox="1"/>
          <p:nvPr/>
        </p:nvSpPr>
        <p:spPr>
          <a:xfrm>
            <a:off x="110315" y="488648"/>
            <a:ext cx="8661152" cy="523220"/>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Depending on the size of the initial DM halos (and on the Jean’s mass), the cosmic structures might have two possible evolution scenarios</a:t>
            </a:r>
            <a:endParaRPr lang="en-US" dirty="0">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rotWithShape="1">
          <a:blip r:embed="rId5"/>
          <a:srcRect t="37723" b="42970"/>
          <a:stretch/>
        </p:blipFill>
        <p:spPr>
          <a:xfrm>
            <a:off x="4730476" y="4030878"/>
            <a:ext cx="4015821" cy="618635"/>
          </a:xfrm>
          <a:prstGeom prst="rect">
            <a:avLst/>
          </a:prstGeom>
        </p:spPr>
      </p:pic>
      <p:pic>
        <p:nvPicPr>
          <p:cNvPr id="11" name="Picture 10"/>
          <p:cNvPicPr>
            <a:picLocks noChangeAspect="1"/>
          </p:cNvPicPr>
          <p:nvPr/>
        </p:nvPicPr>
        <p:blipFill rotWithShape="1">
          <a:blip r:embed="rId5"/>
          <a:srcRect l="-1687" t="80454" r="1687" b="239"/>
          <a:stretch/>
        </p:blipFill>
        <p:spPr>
          <a:xfrm>
            <a:off x="50597" y="3926633"/>
            <a:ext cx="4015821" cy="618635"/>
          </a:xfrm>
          <a:prstGeom prst="rect">
            <a:avLst/>
          </a:prstGeom>
        </p:spPr>
      </p:pic>
      <p:sp>
        <p:nvSpPr>
          <p:cNvPr id="7" name="Rectangle 6"/>
          <p:cNvSpPr/>
          <p:nvPr/>
        </p:nvSpPr>
        <p:spPr>
          <a:xfrm>
            <a:off x="4824595" y="3793010"/>
            <a:ext cx="593432" cy="307777"/>
          </a:xfrm>
          <a:prstGeom prst="rect">
            <a:avLst/>
          </a:prstGeom>
        </p:spPr>
        <p:txBody>
          <a:bodyPr wrap="none">
            <a:spAutoFit/>
          </a:bodyPr>
          <a:lstStyle/>
          <a:p>
            <a:r>
              <a:rPr lang="en-US" dirty="0">
                <a:solidFill>
                  <a:srgbClr val="0070C0"/>
                </a:solidFill>
              </a:rPr>
              <a:t>CDM</a:t>
            </a:r>
            <a:endParaRPr lang="en-US" dirty="0"/>
          </a:p>
        </p:txBody>
      </p:sp>
      <p:sp>
        <p:nvSpPr>
          <p:cNvPr id="9" name="Rectangle 8"/>
          <p:cNvSpPr/>
          <p:nvPr/>
        </p:nvSpPr>
        <p:spPr>
          <a:xfrm>
            <a:off x="248998" y="3650699"/>
            <a:ext cx="593432" cy="307777"/>
          </a:xfrm>
          <a:prstGeom prst="rect">
            <a:avLst/>
          </a:prstGeom>
        </p:spPr>
        <p:txBody>
          <a:bodyPr wrap="none">
            <a:spAutoFit/>
          </a:bodyPr>
          <a:lstStyle/>
          <a:p>
            <a:r>
              <a:rPr lang="en-US" dirty="0">
                <a:solidFill>
                  <a:srgbClr val="FF0000"/>
                </a:solidFill>
              </a:rPr>
              <a:t>HDM</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44</a:t>
            </a:fld>
            <a:endParaRPr lang="en-US"/>
          </a:p>
        </p:txBody>
      </p:sp>
      <p:pic>
        <p:nvPicPr>
          <p:cNvPr id="4" name="Picture 3"/>
          <p:cNvPicPr>
            <a:picLocks noChangeAspect="1"/>
          </p:cNvPicPr>
          <p:nvPr/>
        </p:nvPicPr>
        <p:blipFill>
          <a:blip r:embed="rId2"/>
          <a:stretch>
            <a:fillRect/>
          </a:stretch>
        </p:blipFill>
        <p:spPr>
          <a:xfrm>
            <a:off x="160016" y="763828"/>
            <a:ext cx="2466994" cy="3225472"/>
          </a:xfrm>
          <a:prstGeom prst="rect">
            <a:avLst/>
          </a:prstGeom>
        </p:spPr>
      </p:pic>
      <p:sp>
        <p:nvSpPr>
          <p:cNvPr id="5" name="TextBox 4"/>
          <p:cNvSpPr txBox="1"/>
          <p:nvPr/>
        </p:nvSpPr>
        <p:spPr>
          <a:xfrm>
            <a:off x="459619" y="456051"/>
            <a:ext cx="4847772" cy="307777"/>
          </a:xfrm>
          <a:prstGeom prst="rect">
            <a:avLst/>
          </a:prstGeom>
          <a:noFill/>
        </p:spPr>
        <p:txBody>
          <a:bodyPr wrap="square" rtlCol="0">
            <a:spAutoFit/>
          </a:bodyPr>
          <a:lstStyle/>
          <a:p>
            <a:r>
              <a:rPr lang="en-US" dirty="0" smtClean="0"/>
              <a:t>Las </a:t>
            </a:r>
            <a:r>
              <a:rPr lang="en-US" dirty="0" err="1"/>
              <a:t>C</a:t>
            </a:r>
            <a:r>
              <a:rPr lang="en-US" dirty="0" err="1" smtClean="0"/>
              <a:t>ampanas</a:t>
            </a:r>
            <a:r>
              <a:rPr lang="en-US" dirty="0" smtClean="0"/>
              <a:t> Redshift survey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279" y="1178708"/>
            <a:ext cx="2471928" cy="2471928"/>
          </a:xfrm>
          <a:prstGeom prst="rect">
            <a:avLst/>
          </a:prstGeom>
        </p:spPr>
      </p:pic>
      <p:sp>
        <p:nvSpPr>
          <p:cNvPr id="7"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Matching Observations and Simulations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8" name="Picture 7"/>
          <p:cNvPicPr>
            <a:picLocks noChangeAspect="1"/>
          </p:cNvPicPr>
          <p:nvPr/>
        </p:nvPicPr>
        <p:blipFill rotWithShape="1">
          <a:blip r:embed="rId4"/>
          <a:srcRect t="23987" b="14458"/>
          <a:stretch/>
        </p:blipFill>
        <p:spPr>
          <a:xfrm>
            <a:off x="2472669" y="1609215"/>
            <a:ext cx="3923882" cy="1853410"/>
          </a:xfrm>
          <a:prstGeom prst="rect">
            <a:avLst/>
          </a:prstGeom>
        </p:spPr>
      </p:pic>
      <p:sp>
        <p:nvSpPr>
          <p:cNvPr id="9" name="TextBox 8"/>
          <p:cNvSpPr txBox="1"/>
          <p:nvPr/>
        </p:nvSpPr>
        <p:spPr>
          <a:xfrm>
            <a:off x="2406272" y="3820023"/>
            <a:ext cx="6462207" cy="954107"/>
          </a:xfrm>
          <a:prstGeom prst="rect">
            <a:avLst/>
          </a:prstGeom>
          <a:noFill/>
        </p:spPr>
        <p:txBody>
          <a:bodyPr wrap="square" rtlCol="0">
            <a:spAutoFit/>
          </a:bodyPr>
          <a:lstStyle/>
          <a:p>
            <a:r>
              <a:rPr lang="de-AT" dirty="0" smtClean="0">
                <a:solidFill>
                  <a:srgbClr val="FF0000"/>
                </a:solidFill>
                <a:latin typeface="Calibri" panose="020F0502020204030204" pitchFamily="34" charset="0"/>
                <a:cs typeface="Calibri" panose="020F0502020204030204" pitchFamily="34" charset="0"/>
              </a:rPr>
              <a:t>HDM</a:t>
            </a:r>
            <a:r>
              <a:rPr lang="de-AT" dirty="0" smtClean="0">
                <a:latin typeface="Calibri" panose="020F0502020204030204" pitchFamily="34" charset="0"/>
                <a:cs typeface="Calibri" panose="020F0502020204030204" pitchFamily="34" charset="0"/>
              </a:rPr>
              <a:t> and the top-down scenario predict smooth, weak features in the large scale distribution of galaxies</a:t>
            </a:r>
          </a:p>
          <a:p>
            <a:r>
              <a:rPr lang="de-AT" dirty="0" smtClean="0">
                <a:solidFill>
                  <a:srgbClr val="0070C0"/>
                </a:solidFill>
                <a:latin typeface="Calibri" panose="020F0502020204030204" pitchFamily="34" charset="0"/>
                <a:cs typeface="Calibri" panose="020F0502020204030204" pitchFamily="34" charset="0"/>
              </a:rPr>
              <a:t>CDM</a:t>
            </a:r>
            <a:r>
              <a:rPr lang="de-AT" dirty="0" smtClean="0">
                <a:latin typeface="Calibri" panose="020F0502020204030204" pitchFamily="34" charset="0"/>
                <a:cs typeface="Calibri" panose="020F0502020204030204" pitchFamily="34" charset="0"/>
              </a:rPr>
              <a:t> and the bottom-up scenario instead predict sharp features with weak connecting filaments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0508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9"/>
          </p:nvPr>
        </p:nvSpPr>
        <p:spPr/>
        <p:txBody>
          <a:bodyPr/>
          <a:lstStyle/>
          <a:p>
            <a:r>
              <a:rPr lang="fr-FR" smtClean="0"/>
              <a:t>Astroparticle Physics - Part 5 DM and Cosmology</a:t>
            </a:r>
            <a:endParaRPr lang="fr-FR" dirty="0"/>
          </a:p>
        </p:txBody>
      </p:sp>
      <p:sp>
        <p:nvSpPr>
          <p:cNvPr id="3" name="Slide Number Placeholder 2"/>
          <p:cNvSpPr>
            <a:spLocks noGrp="1"/>
          </p:cNvSpPr>
          <p:nvPr>
            <p:ph type="sldNum" sz="quarter" idx="8"/>
          </p:nvPr>
        </p:nvSpPr>
        <p:spPr/>
        <p:txBody>
          <a:bodyPr/>
          <a:lstStyle/>
          <a:p>
            <a:pPr lvl="0"/>
            <a:fld id="{BDCB8DC9-8952-47EE-923F-5809FD4D53AE}" type="slidenum">
              <a:rPr lang="en-US" smtClean="0"/>
              <a:t>45</a:t>
            </a:fld>
            <a:endParaRPr lang="en-US"/>
          </a:p>
        </p:txBody>
      </p:sp>
      <p:sp>
        <p:nvSpPr>
          <p:cNvPr id="7"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Matching Observations and Simulations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2" y="657980"/>
            <a:ext cx="2315835" cy="173687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188" y="655826"/>
            <a:ext cx="2300424" cy="172531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193" y="657980"/>
            <a:ext cx="2300424" cy="1725318"/>
          </a:xfrm>
          <a:prstGeom prst="rect">
            <a:avLst/>
          </a:prstGeom>
        </p:spPr>
      </p:pic>
      <p:sp>
        <p:nvSpPr>
          <p:cNvPr id="11" name="Rectangle 10"/>
          <p:cNvSpPr/>
          <p:nvPr/>
        </p:nvSpPr>
        <p:spPr>
          <a:xfrm>
            <a:off x="146650" y="390210"/>
            <a:ext cx="2345514" cy="276999"/>
          </a:xfrm>
          <a:prstGeom prst="rect">
            <a:avLst/>
          </a:prstGeom>
        </p:spPr>
        <p:txBody>
          <a:bodyPr wrap="none">
            <a:spAutoFit/>
          </a:bodyPr>
          <a:lstStyle/>
          <a:p>
            <a:r>
              <a:rPr lang="de-DE" sz="1200" dirty="0">
                <a:latin typeface="Verdana" panose="020B0604030504040204" pitchFamily="34" charset="0"/>
              </a:rPr>
              <a:t>Redshift z=0 (t = 13.6 Gyr)</a:t>
            </a:r>
            <a:endParaRPr lang="en-US" sz="1200" dirty="0"/>
          </a:p>
        </p:txBody>
      </p:sp>
      <p:sp>
        <p:nvSpPr>
          <p:cNvPr id="12" name="Rectangle 11"/>
          <p:cNvSpPr/>
          <p:nvPr/>
        </p:nvSpPr>
        <p:spPr>
          <a:xfrm>
            <a:off x="146650" y="2451284"/>
            <a:ext cx="2597186" cy="276999"/>
          </a:xfrm>
          <a:prstGeom prst="rect">
            <a:avLst/>
          </a:prstGeom>
        </p:spPr>
        <p:txBody>
          <a:bodyPr wrap="none">
            <a:spAutoFit/>
          </a:bodyPr>
          <a:lstStyle/>
          <a:p>
            <a:r>
              <a:rPr lang="de-DE" sz="1200" dirty="0">
                <a:latin typeface="Verdana" panose="020B0604030504040204" pitchFamily="34" charset="0"/>
              </a:rPr>
              <a:t>Redshift z=18.3 (t = 0.21 Gyr)</a:t>
            </a:r>
            <a:endParaRPr lang="en-US" sz="12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305" y="2711413"/>
            <a:ext cx="2364472" cy="177335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2159" y="2705655"/>
            <a:ext cx="2372149" cy="1779112"/>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6889" y="2728283"/>
            <a:ext cx="2320839" cy="1740630"/>
          </a:xfrm>
          <a:prstGeom prst="rect">
            <a:avLst/>
          </a:prstGeom>
        </p:spPr>
      </p:pic>
      <p:sp>
        <p:nvSpPr>
          <p:cNvPr id="16" name="Rectangle 15"/>
          <p:cNvSpPr/>
          <p:nvPr/>
        </p:nvSpPr>
        <p:spPr>
          <a:xfrm>
            <a:off x="4811486" y="4505285"/>
            <a:ext cx="4206724" cy="261610"/>
          </a:xfrm>
          <a:prstGeom prst="rect">
            <a:avLst/>
          </a:prstGeom>
        </p:spPr>
        <p:txBody>
          <a:bodyPr wrap="square">
            <a:spAutoFit/>
          </a:bodyPr>
          <a:lstStyle/>
          <a:p>
            <a:r>
              <a:rPr lang="en-US" sz="1100" u="sng" dirty="0">
                <a:solidFill>
                  <a:srgbClr val="FF0000"/>
                </a:solidFill>
              </a:rPr>
              <a:t>https://wwwmpa.mpa-garching.mpg.de/galform/virgo/millennium/</a:t>
            </a:r>
          </a:p>
        </p:txBody>
      </p:sp>
    </p:spTree>
    <p:extLst>
      <p:ext uri="{BB962C8B-B14F-4D97-AF65-F5344CB8AC3E}">
        <p14:creationId xmlns:p14="http://schemas.microsoft.com/office/powerpoint/2010/main" val="3876200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899" t="6465" r="4396" b="11392"/>
          <a:stretch/>
        </p:blipFill>
        <p:spPr>
          <a:xfrm>
            <a:off x="237427" y="687009"/>
            <a:ext cx="4383726" cy="3766304"/>
          </a:xfrm>
          <a:prstGeom prst="rect">
            <a:avLst/>
          </a:prstGeom>
        </p:spPr>
      </p:pic>
      <p:sp>
        <p:nvSpPr>
          <p:cNvPr id="3" name="Footer Placeholder 2"/>
          <p:cNvSpPr>
            <a:spLocks noGrp="1"/>
          </p:cNvSpPr>
          <p:nvPr>
            <p:ph type="ftr" sz="quarter" idx="9"/>
          </p:nvPr>
        </p:nvSpPr>
        <p:spPr/>
        <p:txBody>
          <a:bodyPr/>
          <a:lstStyle/>
          <a:p>
            <a:r>
              <a:rPr lang="fr-FR" smtClean="0"/>
              <a:t>Astroparticle Physics - Part 5 DM and Cosmology</a:t>
            </a:r>
            <a:endParaRPr lang="fr-FR" dirty="0"/>
          </a:p>
        </p:txBody>
      </p:sp>
      <p:sp>
        <p:nvSpPr>
          <p:cNvPr id="4" name="Slide Number Placeholder 3"/>
          <p:cNvSpPr>
            <a:spLocks noGrp="1"/>
          </p:cNvSpPr>
          <p:nvPr>
            <p:ph type="sldNum" sz="quarter" idx="8"/>
          </p:nvPr>
        </p:nvSpPr>
        <p:spPr/>
        <p:txBody>
          <a:bodyPr/>
          <a:lstStyle/>
          <a:p>
            <a:pPr lvl="0"/>
            <a:fld id="{BDCB8DC9-8952-47EE-923F-5809FD4D53AE}" type="slidenum">
              <a:rPr lang="en-US" smtClean="0"/>
              <a:t>46</a:t>
            </a:fld>
            <a:endParaRPr lang="en-US"/>
          </a:p>
        </p:txBody>
      </p:sp>
      <p:sp>
        <p:nvSpPr>
          <p:cNvPr id="5" name="TextBox 4"/>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Galaxy Formation</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6" name="Right Arrow 5"/>
          <p:cNvSpPr/>
          <p:nvPr/>
        </p:nvSpPr>
        <p:spPr>
          <a:xfrm>
            <a:off x="4724588" y="3420533"/>
            <a:ext cx="723108" cy="188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55733" y="3145544"/>
            <a:ext cx="3212746" cy="738664"/>
          </a:xfrm>
          <a:prstGeom prst="rect">
            <a:avLst/>
          </a:prstGeom>
          <a:noFill/>
        </p:spPr>
        <p:txBody>
          <a:bodyPr wrap="square" rtlCol="0">
            <a:spAutoFit/>
          </a:bodyPr>
          <a:lstStyle/>
          <a:p>
            <a:r>
              <a:rPr lang="en-US" dirty="0" smtClean="0"/>
              <a:t>Very complex due to the feedback produced by stars (supernovae, black holes, eventually AGNs…)</a:t>
            </a:r>
            <a:endParaRPr lang="en-US" dirty="0"/>
          </a:p>
        </p:txBody>
      </p:sp>
    </p:spTree>
    <p:extLst>
      <p:ext uri="{BB962C8B-B14F-4D97-AF65-F5344CB8AC3E}">
        <p14:creationId xmlns:p14="http://schemas.microsoft.com/office/powerpoint/2010/main" val="131711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5794" y="632041"/>
            <a:ext cx="5052685" cy="3752326"/>
          </a:xfrm>
          <a:prstGeom prst="rect">
            <a:avLst/>
          </a:prstGeom>
        </p:spPr>
      </p:pic>
      <p:pic>
        <p:nvPicPr>
          <p:cNvPr id="3" name="Picture 2"/>
          <p:cNvPicPr>
            <a:picLocks noChangeAspect="1"/>
          </p:cNvPicPr>
          <p:nvPr/>
        </p:nvPicPr>
        <p:blipFill>
          <a:blip r:embed="rId3"/>
          <a:stretch>
            <a:fillRect/>
          </a:stretch>
        </p:blipFill>
        <p:spPr>
          <a:xfrm>
            <a:off x="110315" y="529731"/>
            <a:ext cx="3594456" cy="2635500"/>
          </a:xfrm>
          <a:prstGeom prst="rect">
            <a:avLst/>
          </a:prstGeom>
        </p:spPr>
      </p:pic>
      <p:sp>
        <p:nvSpPr>
          <p:cNvPr id="4"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The Future: ESA EUCLID</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5" name="Footer Placeholder 4"/>
          <p:cNvSpPr>
            <a:spLocks noGrp="1"/>
          </p:cNvSpPr>
          <p:nvPr>
            <p:ph type="ftr" sz="quarter" idx="9"/>
          </p:nvPr>
        </p:nvSpPr>
        <p:spPr/>
        <p:txBody>
          <a:bodyPr/>
          <a:lstStyle/>
          <a:p>
            <a:r>
              <a:rPr lang="fr-FR" smtClean="0"/>
              <a:t>Astroparticle Physics - Part 5 DM and Cosmology</a:t>
            </a:r>
            <a:endParaRPr lang="fr-FR" dirty="0"/>
          </a:p>
        </p:txBody>
      </p:sp>
      <p:sp>
        <p:nvSpPr>
          <p:cNvPr id="6" name="Slide Number Placeholder 5"/>
          <p:cNvSpPr>
            <a:spLocks noGrp="1"/>
          </p:cNvSpPr>
          <p:nvPr>
            <p:ph type="sldNum" sz="quarter" idx="8"/>
          </p:nvPr>
        </p:nvSpPr>
        <p:spPr/>
        <p:txBody>
          <a:bodyPr/>
          <a:lstStyle/>
          <a:p>
            <a:pPr lvl="0"/>
            <a:fld id="{BDCB8DC9-8952-47EE-923F-5809FD4D53AE}" type="slidenum">
              <a:rPr lang="en-US" smtClean="0"/>
              <a:t>47</a:t>
            </a:fld>
            <a:endParaRPr lang="en-US"/>
          </a:p>
        </p:txBody>
      </p:sp>
      <p:sp>
        <p:nvSpPr>
          <p:cNvPr id="7" name="Rectangle 6"/>
          <p:cNvSpPr/>
          <p:nvPr/>
        </p:nvSpPr>
        <p:spPr>
          <a:xfrm>
            <a:off x="110315" y="3731338"/>
            <a:ext cx="3617623" cy="738664"/>
          </a:xfrm>
          <a:prstGeom prst="rect">
            <a:avLst/>
          </a:prstGeom>
        </p:spPr>
        <p:txBody>
          <a:bodyPr wrap="square">
            <a:spAutoFit/>
          </a:bodyPr>
          <a:lstStyle/>
          <a:p>
            <a:r>
              <a:rPr lang="en-US" b="1" i="1" dirty="0" smtClean="0">
                <a:solidFill>
                  <a:schemeClr val="tx1"/>
                </a:solidFill>
                <a:latin typeface="Calibri" panose="020F0502020204030204" pitchFamily="34" charset="0"/>
                <a:cs typeface="Calibri" panose="020F0502020204030204" pitchFamily="34" charset="0"/>
              </a:rPr>
              <a:t>Euclid</a:t>
            </a:r>
            <a:r>
              <a:rPr lang="en-US" dirty="0" smtClean="0">
                <a:solidFill>
                  <a:schemeClr val="tx1"/>
                </a:solidFill>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visible to near-infrared space </a:t>
            </a:r>
            <a:r>
              <a:rPr lang="en-US" dirty="0" smtClean="0">
                <a:solidFill>
                  <a:schemeClr val="tx1"/>
                </a:solidFill>
                <a:latin typeface="Calibri" panose="020F0502020204030204" pitchFamily="34" charset="0"/>
                <a:cs typeface="Calibri" panose="020F0502020204030204" pitchFamily="34" charset="0"/>
              </a:rPr>
              <a:t>telescope</a:t>
            </a:r>
          </a:p>
          <a:p>
            <a:r>
              <a:rPr lang="en-US" dirty="0">
                <a:solidFill>
                  <a:schemeClr val="tx1"/>
                </a:solidFill>
                <a:latin typeface="Calibri" panose="020F0502020204030204" pitchFamily="34" charset="0"/>
                <a:cs typeface="Calibri" panose="020F0502020204030204" pitchFamily="34" charset="0"/>
              </a:rPr>
              <a:t>The launch date is planned for June 2022</a:t>
            </a:r>
            <a:endParaRPr lang="en-US" dirty="0" smtClean="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67961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19751" y="447923"/>
            <a:ext cx="9143766" cy="4281999"/>
          </a:xfrm>
          <a:prstGeom prst="rect">
            <a:avLst/>
          </a:prstGeom>
          <a:solidFill>
            <a:srgbClr val="000000"/>
          </a:solidFill>
          <a:ln w="12600" cap="flat">
            <a:solidFill>
              <a:srgbClr val="41719C"/>
            </a:solidFill>
            <a:prstDash val="solid"/>
            <a:miter/>
          </a:ln>
        </p:spPr>
        <p:txBody>
          <a:bodyPr vert="horz" wrap="square" lIns="82941" tIns="41471" rIns="82941" bIns="41471" anchor="ctr" anchorCtr="1" compatLnSpc="0">
            <a:noAutofit/>
          </a:bodyPr>
          <a:lstStyle/>
          <a:p>
            <a:pPr defTabSz="829452" hangingPunct="0">
              <a:defRPr sz="1800" b="0" i="0" u="none" strike="noStrike" kern="0" cap="none" spc="0" baseline="0">
                <a:solidFill>
                  <a:srgbClr val="000000"/>
                </a:solidFill>
                <a:uFillTx/>
              </a:defRPr>
            </a:pPr>
            <a:endParaRPr lang="en-US" sz="1633" kern="1200">
              <a:latin typeface="Liberation Sans" pitchFamily="18"/>
              <a:ea typeface="Noto Sans CJK SC Regular" pitchFamily="2"/>
              <a:cs typeface="Lohit Devanagari" pitchFamily="2"/>
            </a:endParaRPr>
          </a:p>
        </p:txBody>
      </p:sp>
      <p:pic>
        <p:nvPicPr>
          <p:cNvPr id="5" name="Picture 2" descr="https://upload.wikimedia.org/wikipedia/commons/thumb/c/c9/Chandra-crab.jpg/1024px-Chandra-crab.jpg">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6713487" y="609326"/>
            <a:ext cx="1834176" cy="1834176"/>
          </a:xfrm>
          <a:prstGeom prst="rect">
            <a:avLst/>
          </a:prstGeom>
          <a:noFill/>
          <a:ln cap="flat">
            <a:noFill/>
          </a:ln>
        </p:spPr>
      </p:pic>
      <p:sp>
        <p:nvSpPr>
          <p:cNvPr id="6" name="TextBox 3"/>
          <p:cNvSpPr txBox="1"/>
          <p:nvPr/>
        </p:nvSpPr>
        <p:spPr>
          <a:xfrm>
            <a:off x="-70327" y="929139"/>
            <a:ext cx="6448181" cy="1077614"/>
          </a:xfrm>
          <a:prstGeom prst="rect">
            <a:avLst/>
          </a:prstGeom>
          <a:noFill/>
          <a:ln cap="flat">
            <a:noFill/>
          </a:ln>
        </p:spPr>
        <p:txBody>
          <a:bodyPr vert="horz" wrap="square" lIns="82941" tIns="41471" rIns="82941" bIns="41471" anchor="t" anchorCtr="0" compatLnSpc="0">
            <a:spAutoFit/>
          </a:bodyPr>
          <a:lstStyle/>
          <a:p>
            <a:pPr marL="259286" indent="-259286" defTabSz="829452">
              <a:buSzPct val="100000"/>
              <a:buFont typeface="Arial" pitchFamily="34"/>
              <a:buChar char="•"/>
              <a:defRPr sz="1800" b="0" i="0" u="none" strike="noStrike" kern="0" cap="none" spc="0" baseline="0">
                <a:solidFill>
                  <a:srgbClr val="000000"/>
                </a:solidFill>
                <a:uFillTx/>
              </a:defRPr>
            </a:pPr>
            <a:r>
              <a:rPr lang="de-AT" sz="1270" kern="1200" dirty="0">
                <a:solidFill>
                  <a:srgbClr val="FFFFFF"/>
                </a:solidFill>
                <a:latin typeface="Calibri" pitchFamily="18"/>
                <a:ea typeface="Noto Sans CJK SC Regular" pitchFamily="2"/>
                <a:cs typeface="Lohit Devanagari" pitchFamily="2"/>
              </a:rPr>
              <a:t>Pulsars </a:t>
            </a:r>
            <a:r>
              <a:rPr lang="de-AT" sz="1270" kern="1200" dirty="0">
                <a:solidFill>
                  <a:srgbClr val="00B0F0"/>
                </a:solidFill>
                <a:latin typeface="Calibri" pitchFamily="18"/>
                <a:ea typeface="Noto Sans CJK SC Regular" pitchFamily="2"/>
                <a:cs typeface="Lohit Devanagari" pitchFamily="2"/>
              </a:rPr>
              <a:t>(</a:t>
            </a:r>
            <a:r>
              <a:rPr lang="en-US" sz="1270" kern="1200" dirty="0">
                <a:solidFill>
                  <a:srgbClr val="00B0F0"/>
                </a:solidFill>
                <a:latin typeface="Calibri" pitchFamily="18"/>
                <a:ea typeface="Noto Sans CJK SC Regular" pitchFamily="2"/>
                <a:cs typeface="Lohit Devanagari" pitchFamily="2"/>
              </a:rPr>
              <a:t>Pulsating Radio Source) </a:t>
            </a:r>
            <a:r>
              <a:rPr lang="de-AT" sz="1270" kern="1200" dirty="0">
                <a:solidFill>
                  <a:srgbClr val="FFFFFF"/>
                </a:solidFill>
                <a:latin typeface="Calibri" pitchFamily="18"/>
                <a:ea typeface="Noto Sans CJK SC Regular" pitchFamily="2"/>
                <a:cs typeface="Lohit Devanagari" pitchFamily="2"/>
              </a:rPr>
              <a:t>are rapidly spinning neutron stars</a:t>
            </a:r>
          </a:p>
          <a:p>
            <a:pPr marL="259286" indent="-259286" defTabSz="829452">
              <a:buSzPct val="100000"/>
              <a:buFont typeface="Arial" pitchFamily="34"/>
              <a:buChar char="•"/>
              <a:defRPr sz="1800" b="0" i="0" u="none" strike="noStrike" kern="0" cap="none" spc="0" baseline="0">
                <a:solidFill>
                  <a:srgbClr val="000000"/>
                </a:solidFill>
                <a:uFillTx/>
              </a:defRPr>
            </a:pPr>
            <a:r>
              <a:rPr lang="de-AT" sz="1270" kern="1200" dirty="0">
                <a:solidFill>
                  <a:srgbClr val="FFFFFF"/>
                </a:solidFill>
                <a:latin typeface="Calibri" pitchFamily="18"/>
                <a:ea typeface="Noto Sans CJK SC Regular" pitchFamily="2"/>
                <a:cs typeface="Lohit Devanagari" pitchFamily="2"/>
              </a:rPr>
              <a:t>Their rotation period span from the order of milliseconds to the order of ~8 seconds</a:t>
            </a:r>
          </a:p>
          <a:p>
            <a:pPr marL="259286" indent="-259286" defTabSz="829452">
              <a:buSzPct val="100000"/>
              <a:buFont typeface="Arial" pitchFamily="34"/>
              <a:buChar char="•"/>
              <a:defRPr sz="1800" b="0" i="0" u="none" strike="noStrike" kern="0" cap="none" spc="0" baseline="0">
                <a:solidFill>
                  <a:srgbClr val="000000"/>
                </a:solidFill>
                <a:uFillTx/>
              </a:defRPr>
            </a:pPr>
            <a:r>
              <a:rPr lang="de-AT" sz="1270" kern="1200" dirty="0">
                <a:solidFill>
                  <a:srgbClr val="FFFFFF"/>
                </a:solidFill>
                <a:latin typeface="Calibri" pitchFamily="18"/>
                <a:ea typeface="Noto Sans CJK SC Regular" pitchFamily="2"/>
                <a:cs typeface="Lohit Devanagari" pitchFamily="2"/>
              </a:rPr>
              <a:t>Pulse: collection of </a:t>
            </a:r>
            <a:r>
              <a:rPr lang="en-US" sz="1270" kern="1200" dirty="0">
                <a:solidFill>
                  <a:srgbClr val="FFFFFF"/>
                </a:solidFill>
                <a:latin typeface="Calibri" pitchFamily="18"/>
                <a:ea typeface="Noto Sans CJK SC Regular" pitchFamily="2"/>
                <a:cs typeface="Lohit Devanagari" pitchFamily="2"/>
              </a:rPr>
              <a:t>radio waves of different frequencies</a:t>
            </a:r>
          </a:p>
          <a:p>
            <a:pPr marL="259286" indent="-259286" defTabSz="829452">
              <a:buSzPct val="100000"/>
              <a:buFont typeface="Arial" pitchFamily="34"/>
              <a:buChar char="•"/>
              <a:defRPr sz="1800" b="0" i="0" u="none" strike="noStrike" kern="0" cap="none" spc="0" baseline="0">
                <a:solidFill>
                  <a:srgbClr val="000000"/>
                </a:solidFill>
                <a:uFillTx/>
              </a:defRPr>
            </a:pPr>
            <a:r>
              <a:rPr lang="de-AT" sz="1270" kern="1200" dirty="0">
                <a:solidFill>
                  <a:srgbClr val="FFFFFF"/>
                </a:solidFill>
                <a:latin typeface="Calibri" pitchFamily="18"/>
                <a:ea typeface="Noto Sans CJK SC Regular" pitchFamily="2"/>
                <a:cs typeface="Lohit Devanagari" pitchFamily="2"/>
              </a:rPr>
              <a:t>Rotation period extremely stable, although the rotation speed slows down with time</a:t>
            </a:r>
          </a:p>
          <a:p>
            <a:pPr marL="259286" indent="-259286" defTabSz="829452">
              <a:buSzPct val="100000"/>
              <a:buFont typeface="Arial" pitchFamily="34"/>
              <a:buChar char="•"/>
              <a:defRPr sz="1800" b="0" i="0" u="none" strike="noStrike" kern="0" cap="none" spc="0" baseline="0">
                <a:solidFill>
                  <a:srgbClr val="000000"/>
                </a:solidFill>
                <a:uFillTx/>
              </a:defRPr>
            </a:pPr>
            <a:r>
              <a:rPr lang="de-AT" sz="1270" kern="1200" dirty="0">
                <a:solidFill>
                  <a:srgbClr val="FFFFFF"/>
                </a:solidFill>
                <a:latin typeface="Calibri" pitchFamily="18"/>
                <a:ea typeface="Noto Sans CJK SC Regular" pitchFamily="2"/>
                <a:cs typeface="Lohit Devanagari" pitchFamily="2"/>
              </a:rPr>
              <a:t>„Lighthouse“ effect</a:t>
            </a:r>
          </a:p>
        </p:txBody>
      </p:sp>
      <p:sp>
        <p:nvSpPr>
          <p:cNvPr id="7" name="TextBox 6"/>
          <p:cNvSpPr txBox="1"/>
          <p:nvPr/>
        </p:nvSpPr>
        <p:spPr>
          <a:xfrm>
            <a:off x="103023" y="83596"/>
            <a:ext cx="8649711" cy="339399"/>
          </a:xfrm>
          <a:prstGeom prst="rect">
            <a:avLst/>
          </a:prstGeom>
          <a:noFill/>
          <a:ln cap="flat">
            <a:noFill/>
          </a:ln>
        </p:spPr>
        <p:txBody>
          <a:bodyPr vert="horz" wrap="square" lIns="82941" tIns="41471" rIns="82941" bIns="41471" anchor="t" anchorCtr="0" compatLnSpc="0">
            <a:spAutoFit/>
          </a:bodyPr>
          <a:lstStyle/>
          <a:p>
            <a:pPr defTabSz="829452">
              <a:defRPr sz="1800" b="0" i="0" u="none" strike="noStrike" kern="0" cap="none" spc="0" baseline="0">
                <a:solidFill>
                  <a:srgbClr val="000000"/>
                </a:solidFill>
                <a:uFillTx/>
              </a:defRPr>
            </a:pPr>
            <a:r>
              <a:rPr lang="de-AT" sz="1633" kern="1200">
                <a:latin typeface="Calibri" pitchFamily="18"/>
                <a:ea typeface="Noto Sans CJK SC Regular" pitchFamily="2"/>
                <a:cs typeface="Lohit Devanagari" pitchFamily="2"/>
              </a:rPr>
              <a:t>Pulsars</a:t>
            </a:r>
          </a:p>
        </p:txBody>
      </p:sp>
      <p:sp>
        <p:nvSpPr>
          <p:cNvPr id="8" name="TextBox 5"/>
          <p:cNvSpPr txBox="1"/>
          <p:nvPr/>
        </p:nvSpPr>
        <p:spPr>
          <a:xfrm>
            <a:off x="6640018" y="2494436"/>
            <a:ext cx="2326920" cy="1475159"/>
          </a:xfrm>
          <a:prstGeom prst="rect">
            <a:avLst/>
          </a:prstGeom>
          <a:noFill/>
          <a:ln cap="flat">
            <a:noFill/>
          </a:ln>
        </p:spPr>
        <p:txBody>
          <a:bodyPr vert="horz" wrap="square" lIns="82941" tIns="41471" rIns="82941" bIns="41471" anchor="t" anchorCtr="0" compatLnSpc="0">
            <a:spAutoFit/>
          </a:bodyPr>
          <a:lstStyle/>
          <a:p>
            <a:pPr algn="just" defTabSz="829452">
              <a:defRPr sz="1800" b="0" i="0" u="none" strike="noStrike" kern="0" cap="none" spc="0" baseline="0">
                <a:solidFill>
                  <a:srgbClr val="000000"/>
                </a:solidFill>
                <a:uFillTx/>
              </a:defRPr>
            </a:pPr>
            <a:r>
              <a:rPr lang="en-US" sz="1270" kern="1200">
                <a:solidFill>
                  <a:srgbClr val="FFFFFF"/>
                </a:solidFill>
                <a:latin typeface="Calibri" pitchFamily="18"/>
                <a:ea typeface="Noto Sans CJK SC Regular" pitchFamily="2"/>
                <a:cs typeface="Lohit Devanagari" pitchFamily="2"/>
              </a:rPr>
              <a:t>Composite optical/X-ray image of the Crab Nebula, showing synchrotron emission in the surrounding pulsar wind nebula, powered by injection of magnetic fields and particles from the central pulsar.</a:t>
            </a:r>
          </a:p>
        </p:txBody>
      </p:sp>
      <p:sp>
        <p:nvSpPr>
          <p:cNvPr id="9" name="Rectangle 7"/>
          <p:cNvSpPr/>
          <p:nvPr/>
        </p:nvSpPr>
        <p:spPr>
          <a:xfrm>
            <a:off x="-651515" y="447923"/>
            <a:ext cx="6097472" cy="282524"/>
          </a:xfrm>
          <a:prstGeom prst="rect">
            <a:avLst/>
          </a:prstGeom>
          <a:noFill/>
          <a:ln cap="flat">
            <a:noFill/>
            <a:prstDash val="solid"/>
          </a:ln>
        </p:spPr>
        <p:txBody>
          <a:bodyPr vert="horz" wrap="square" lIns="82941" tIns="41471" rIns="82941" bIns="41471" anchor="t" anchorCtr="1" compatLnSpc="0">
            <a:spAutoFit/>
          </a:bodyPr>
          <a:lstStyle/>
          <a:p>
            <a:pPr algn="ctr" defTabSz="829452">
              <a:defRPr sz="1800" b="0" i="0" u="none" strike="noStrike" kern="0" cap="none" spc="0" baseline="0">
                <a:solidFill>
                  <a:srgbClr val="000000"/>
                </a:solidFill>
                <a:uFillTx/>
              </a:defRPr>
            </a:pPr>
            <a:r>
              <a:rPr lang="en-US" sz="1270" kern="1200">
                <a:latin typeface="Calibri" pitchFamily="18"/>
                <a:ea typeface="Noto Sans CJK SC Regular" pitchFamily="2"/>
                <a:cs typeface="Lohit Devanagari" pitchFamily="2"/>
                <a:hlinkClick r:id="rId4"/>
              </a:rPr>
              <a:t>http://www.jb.man.ac.uk/distance/frontiers/pulsars/section1.html</a:t>
            </a:r>
          </a:p>
        </p:txBody>
      </p:sp>
      <p:pic>
        <p:nvPicPr>
          <p:cNvPr id="10" name="Picture 4" descr="Crab nebula">
            <a:extLst>
              <a:ext uri="{FF2B5EF4-FFF2-40B4-BE49-F238E27FC236}">
                <a16:creationId xmlns:a16="http://schemas.microsoft.com/office/drawing/2014/main" id="{00000000-0000-0000-0000-000000000000}"/>
              </a:ext>
            </a:extLst>
          </p:cNvPr>
          <p:cNvPicPr>
            <a:picLocks noChangeAspect="1"/>
          </p:cNvPicPr>
          <p:nvPr/>
        </p:nvPicPr>
        <p:blipFill>
          <a:blip r:embed="rId5"/>
          <a:srcRect/>
          <a:stretch>
            <a:fillRect/>
          </a:stretch>
        </p:blipFill>
        <p:spPr>
          <a:xfrm>
            <a:off x="3553895" y="2487968"/>
            <a:ext cx="1975566" cy="1453103"/>
          </a:xfrm>
          <a:prstGeom prst="rect">
            <a:avLst/>
          </a:prstGeom>
          <a:noFill/>
          <a:ln cap="flat">
            <a:noFill/>
          </a:ln>
        </p:spPr>
      </p:pic>
      <p:sp>
        <p:nvSpPr>
          <p:cNvPr id="11" name="TextBox 8"/>
          <p:cNvSpPr txBox="1"/>
          <p:nvPr/>
        </p:nvSpPr>
        <p:spPr>
          <a:xfrm>
            <a:off x="3129312" y="4019019"/>
            <a:ext cx="3020822" cy="736944"/>
          </a:xfrm>
          <a:prstGeom prst="rect">
            <a:avLst/>
          </a:prstGeom>
          <a:noFill/>
          <a:ln cap="flat">
            <a:noFill/>
          </a:ln>
        </p:spPr>
        <p:txBody>
          <a:bodyPr vert="horz" wrap="square" lIns="82941" tIns="41471" rIns="82941" bIns="41471" anchor="t" anchorCtr="0" compatLnSpc="0">
            <a:spAutoFit/>
          </a:bodyPr>
          <a:lstStyle/>
          <a:p>
            <a:pPr algn="ctr" defTabSz="829452">
              <a:defRPr sz="1800" b="0" i="0" u="none" strike="noStrike" kern="0" cap="none" spc="0" baseline="0">
                <a:solidFill>
                  <a:srgbClr val="000000"/>
                </a:solidFill>
                <a:uFillTx/>
              </a:defRPr>
            </a:pPr>
            <a:r>
              <a:rPr lang="en-US" sz="1270" kern="1200">
                <a:solidFill>
                  <a:srgbClr val="FFFFFF"/>
                </a:solidFill>
                <a:latin typeface="Calibri" pitchFamily="18"/>
                <a:ea typeface="Noto Sans CJK SC Regular" pitchFamily="2"/>
                <a:cs typeface="Lohit Devanagari" pitchFamily="2"/>
              </a:rPr>
              <a:t>Optical image of the Crab nebula (NOAO).</a:t>
            </a:r>
          </a:p>
          <a:p>
            <a:pPr algn="ctr" defTabSz="829452">
              <a:defRPr sz="1800" b="0" i="0" u="none" strike="noStrike" kern="0" cap="none" spc="0" baseline="0">
                <a:solidFill>
                  <a:srgbClr val="000000"/>
                </a:solidFill>
                <a:uFillTx/>
              </a:defRPr>
            </a:pPr>
            <a:r>
              <a:rPr lang="en-US" sz="1270" kern="1200">
                <a:solidFill>
                  <a:srgbClr val="FFFFFF"/>
                </a:solidFill>
                <a:latin typeface="Calibri" pitchFamily="18"/>
                <a:ea typeface="Noto Sans CJK SC Regular" pitchFamily="2"/>
                <a:cs typeface="Lohit Devanagari" pitchFamily="2"/>
              </a:rPr>
              <a:t>The arrow marks the position of the pulsar.</a:t>
            </a:r>
          </a:p>
          <a:p>
            <a:pPr defTabSz="829452">
              <a:defRPr sz="1800" b="0" i="0" u="none" strike="noStrike" kern="0" cap="none" spc="0" baseline="0">
                <a:solidFill>
                  <a:srgbClr val="000000"/>
                </a:solidFill>
                <a:uFillTx/>
              </a:defRPr>
            </a:pPr>
            <a:endParaRPr lang="en-US" sz="1633" kern="1200">
              <a:latin typeface="Calibri" pitchFamily="18"/>
              <a:ea typeface="Noto Sans CJK SC Regular" pitchFamily="2"/>
              <a:cs typeface="Lohit Devanagari" pitchFamily="2"/>
            </a:endParaRPr>
          </a:p>
        </p:txBody>
      </p:sp>
      <p:pic>
        <p:nvPicPr>
          <p:cNvPr id="12" name="Picture 6" descr="Animation of a pulsar">
            <a:extLst>
              <a:ext uri="{FF2B5EF4-FFF2-40B4-BE49-F238E27FC236}">
                <a16:creationId xmlns:a16="http://schemas.microsoft.com/office/drawing/2014/main" id="{00000000-0000-0000-0000-000000000000}"/>
              </a:ext>
            </a:extLst>
          </p:cNvPr>
          <p:cNvPicPr>
            <a:picLocks noChangeAspect="1"/>
          </p:cNvPicPr>
          <p:nvPr/>
        </p:nvPicPr>
        <p:blipFill>
          <a:blip r:embed="rId6"/>
          <a:srcRect/>
          <a:stretch>
            <a:fillRect/>
          </a:stretch>
        </p:blipFill>
        <p:spPr>
          <a:xfrm>
            <a:off x="373362" y="2520364"/>
            <a:ext cx="1888710" cy="1573923"/>
          </a:xfrm>
          <a:prstGeom prst="rect">
            <a:avLst/>
          </a:prstGeom>
          <a:noFill/>
          <a:ln cap="flat">
            <a:noFill/>
          </a:ln>
        </p:spPr>
      </p:pic>
      <p:sp>
        <p:nvSpPr>
          <p:cNvPr id="15" name="Footer Placeholder 14"/>
          <p:cNvSpPr>
            <a:spLocks noGrp="1"/>
          </p:cNvSpPr>
          <p:nvPr>
            <p:ph type="ftr" sz="quarter" idx="9"/>
          </p:nvPr>
        </p:nvSpPr>
        <p:spPr>
          <a:xfrm>
            <a:off x="156289" y="4789201"/>
            <a:ext cx="4961295" cy="354299"/>
          </a:xfrm>
        </p:spPr>
        <p:txBody>
          <a:bodyPr/>
          <a:lstStyle/>
          <a:p>
            <a:pPr lvl="0"/>
            <a:r>
              <a:rPr lang="fr-FR" dirty="0" err="1" smtClean="0"/>
              <a:t>Astroparticle</a:t>
            </a:r>
            <a:r>
              <a:rPr lang="fr-FR" dirty="0" smtClean="0"/>
              <a:t> </a:t>
            </a:r>
            <a:r>
              <a:rPr lang="fr-FR" dirty="0" err="1" smtClean="0"/>
              <a:t>Physics</a:t>
            </a:r>
            <a:r>
              <a:rPr lang="fr-FR" dirty="0" smtClean="0"/>
              <a:t> - Part 5 DM and </a:t>
            </a:r>
            <a:r>
              <a:rPr lang="fr-FR" dirty="0" err="1" smtClean="0"/>
              <a:t>Cosmology</a:t>
            </a:r>
            <a:endParaRPr lang="fr-FR" dirty="0"/>
          </a:p>
        </p:txBody>
      </p:sp>
      <p:sp>
        <p:nvSpPr>
          <p:cNvPr id="16" name="Slide Number Placeholder 15"/>
          <p:cNvSpPr>
            <a:spLocks noGrp="1"/>
          </p:cNvSpPr>
          <p:nvPr>
            <p:ph type="sldNum" sz="quarter" idx="8"/>
          </p:nvPr>
        </p:nvSpPr>
        <p:spPr>
          <a:xfrm>
            <a:off x="6738432" y="4789201"/>
            <a:ext cx="2130092" cy="354299"/>
          </a:xfrm>
        </p:spPr>
        <p:txBody>
          <a:bodyPr/>
          <a:lstStyle/>
          <a:p>
            <a:pPr lvl="0"/>
            <a:fld id="{EFA2B790-1167-4BC0-A17A-40DFB103CBD3}" type="slidenum">
              <a:rPr lang="en-US" smtClean="0"/>
              <a:t>5</a:t>
            </a:fld>
            <a:endParaRPr lang="en-US" dirty="0"/>
          </a:p>
        </p:txBody>
      </p:sp>
    </p:spTree>
    <p:extLst>
      <p:ext uri="{BB962C8B-B14F-4D97-AF65-F5344CB8AC3E}">
        <p14:creationId xmlns:p14="http://schemas.microsoft.com/office/powerpoint/2010/main" val="4104719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Introduction</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3" name="TextBox 2"/>
          <p:cNvSpPr txBox="1"/>
          <p:nvPr/>
        </p:nvSpPr>
        <p:spPr>
          <a:xfrm>
            <a:off x="223804" y="562708"/>
            <a:ext cx="8760336" cy="2185214"/>
          </a:xfrm>
          <a:prstGeom prst="rect">
            <a:avLst/>
          </a:prstGeom>
          <a:noFill/>
        </p:spPr>
        <p:txBody>
          <a:bodyPr wrap="square" rtlCol="0">
            <a:spAutoFit/>
          </a:bodyPr>
          <a:lstStyle/>
          <a:p>
            <a:pPr marL="285750" indent="-285750">
              <a:buFont typeface="Arial" panose="020B0604020202020204" pitchFamily="34" charset="0"/>
              <a:buChar char="•"/>
            </a:pPr>
            <a:r>
              <a:rPr lang="de-AT" sz="1800" dirty="0" smtClean="0">
                <a:latin typeface="Calibri" panose="020F0502020204030204" pitchFamily="34" charset="0"/>
                <a:cs typeface="Calibri" panose="020F0502020204030204" pitchFamily="34" charset="0"/>
              </a:rPr>
              <a:t>In this lecture we will see the role of Dark Matter in the evolution of the universe and in the formation of cosmic structure</a:t>
            </a:r>
          </a:p>
          <a:p>
            <a:pPr marL="285750" indent="-285750">
              <a:buFont typeface="Arial" panose="020B0604020202020204" pitchFamily="34" charset="0"/>
              <a:buChar char="•"/>
            </a:pPr>
            <a:r>
              <a:rPr lang="de-AT" sz="1800" dirty="0" smtClean="0">
                <a:latin typeface="Calibri" panose="020F0502020204030204" pitchFamily="34" charset="0"/>
                <a:cs typeface="Calibri" panose="020F0502020204030204" pitchFamily="34" charset="0"/>
              </a:rPr>
              <a:t>Cosmology is a discipline that studies </a:t>
            </a:r>
            <a:r>
              <a:rPr lang="en-US" sz="1800" dirty="0">
                <a:latin typeface="Calibri" panose="020F0502020204030204" pitchFamily="34" charset="0"/>
                <a:cs typeface="Calibri" panose="020F0502020204030204" pitchFamily="34" charset="0"/>
              </a:rPr>
              <a:t> </a:t>
            </a:r>
            <a:r>
              <a:rPr lang="en-US" sz="1800" dirty="0" smtClean="0">
                <a:latin typeface="Calibri" panose="020F0502020204030204" pitchFamily="34" charset="0"/>
                <a:cs typeface="Calibri" panose="020F0502020204030204" pitchFamily="34" charset="0"/>
              </a:rPr>
              <a:t>the origin </a:t>
            </a:r>
            <a:r>
              <a:rPr lang="en-US" sz="1800" dirty="0">
                <a:latin typeface="Calibri" panose="020F0502020204030204" pitchFamily="34" charset="0"/>
                <a:cs typeface="Calibri" panose="020F0502020204030204" pitchFamily="34" charset="0"/>
              </a:rPr>
              <a:t>and evolution of the </a:t>
            </a:r>
            <a:r>
              <a:rPr lang="en-US" sz="1800" dirty="0" smtClean="0">
                <a:latin typeface="Calibri" panose="020F0502020204030204" pitchFamily="34" charset="0"/>
                <a:cs typeface="Calibri" panose="020F0502020204030204" pitchFamily="34" charset="0"/>
              </a:rPr>
              <a:t>universe</a:t>
            </a:r>
          </a:p>
          <a:p>
            <a:pPr marL="285750" indent="-285750">
              <a:buFont typeface="Arial" panose="020B0604020202020204" pitchFamily="34" charset="0"/>
              <a:buChar char="•"/>
            </a:pPr>
            <a:r>
              <a:rPr lang="de-AT" sz="1800" dirty="0" smtClean="0">
                <a:latin typeface="Calibri" panose="020F0502020204030204" pitchFamily="34" charset="0"/>
                <a:cs typeface="Calibri" panose="020F0502020204030204" pitchFamily="34" charset="0"/>
              </a:rPr>
              <a:t>It is a very fascinating theory, yet very complicated </a:t>
            </a:r>
          </a:p>
          <a:p>
            <a:pPr marL="285750" indent="-285750">
              <a:buFont typeface="Arial" panose="020B0604020202020204" pitchFamily="34" charset="0"/>
              <a:buChar char="•"/>
            </a:pPr>
            <a:r>
              <a:rPr lang="de-AT" sz="1800" dirty="0" smtClean="0">
                <a:latin typeface="Calibri" panose="020F0502020204030204" pitchFamily="34" charset="0"/>
                <a:cs typeface="Calibri" panose="020F0502020204030204" pitchFamily="34" charset="0"/>
              </a:rPr>
              <a:t>It is based on Einstein‘s theory of general relativity (GR)</a:t>
            </a:r>
          </a:p>
          <a:p>
            <a:pPr marL="285750" indent="-285750">
              <a:buFont typeface="Arial" panose="020B0604020202020204" pitchFamily="34" charset="0"/>
              <a:buChar char="•"/>
            </a:pPr>
            <a:r>
              <a:rPr lang="de-AT" sz="1800" dirty="0" smtClean="0">
                <a:latin typeface="Calibri" panose="020F0502020204030204" pitchFamily="34" charset="0"/>
                <a:cs typeface="Calibri" panose="020F0502020204030204" pitchFamily="34" charset="0"/>
              </a:rPr>
              <a:t>The most favoured and largely accepted model of Cosmology is called </a:t>
            </a:r>
            <a:r>
              <a:rPr lang="el-GR" sz="1800" kern="1200" dirty="0">
                <a:latin typeface="Calibri" panose="020F0502020204030204" pitchFamily="34" charset="0"/>
                <a:ea typeface="Noto Sans CJK SC Regular" pitchFamily="2"/>
                <a:cs typeface="Calibri" panose="020F0502020204030204" pitchFamily="34" charset="0"/>
              </a:rPr>
              <a:t>Λ</a:t>
            </a:r>
            <a:r>
              <a:rPr lang="de-AT" sz="1800" kern="1200" dirty="0">
                <a:latin typeface="Calibri" panose="020F0502020204030204" pitchFamily="34" charset="0"/>
                <a:ea typeface="Noto Sans CJK SC Regular" pitchFamily="2"/>
                <a:cs typeface="Calibri" panose="020F0502020204030204" pitchFamily="34" charset="0"/>
              </a:rPr>
              <a:t>CDM </a:t>
            </a:r>
            <a:endParaRPr lang="en-US" sz="1800" dirty="0" smtClean="0">
              <a:latin typeface="Calibri" panose="020F0502020204030204" pitchFamily="34" charset="0"/>
              <a:cs typeface="Calibri" panose="020F0502020204030204" pitchFamily="34" charset="0"/>
            </a:endParaRPr>
          </a:p>
          <a:p>
            <a:endParaRPr lang="de-AT" dirty="0" smtClean="0"/>
          </a:p>
          <a:p>
            <a:endParaRPr lang="en-US" dirty="0"/>
          </a:p>
        </p:txBody>
      </p:sp>
      <p:sp>
        <p:nvSpPr>
          <p:cNvPr id="4" name="TextBox 3"/>
          <p:cNvSpPr txBox="1"/>
          <p:nvPr/>
        </p:nvSpPr>
        <p:spPr>
          <a:xfrm>
            <a:off x="223804" y="2747922"/>
            <a:ext cx="4456902" cy="1785104"/>
          </a:xfrm>
          <a:prstGeom prst="rect">
            <a:avLst/>
          </a:prstGeom>
          <a:noFill/>
        </p:spPr>
        <p:txBody>
          <a:bodyPr wrap="square" rtlCol="0">
            <a:spAutoFit/>
          </a:bodyPr>
          <a:lstStyle/>
          <a:p>
            <a:r>
              <a:rPr lang="de-AT" sz="1200" i="1" dirty="0" smtClean="0"/>
              <a:t>How, when did the universe form?</a:t>
            </a:r>
          </a:p>
          <a:p>
            <a:r>
              <a:rPr lang="de-AT" sz="1200" i="1" dirty="0" smtClean="0"/>
              <a:t>How did it evolve?</a:t>
            </a:r>
          </a:p>
          <a:p>
            <a:r>
              <a:rPr lang="de-AT" sz="1200" i="1" dirty="0" smtClean="0"/>
              <a:t>What is the geometry of the universe? And what is the energy content?</a:t>
            </a:r>
          </a:p>
          <a:p>
            <a:r>
              <a:rPr lang="de-AT" sz="1200" i="1" dirty="0" smtClean="0"/>
              <a:t>How did structures (from the first stars to galaxies) form?</a:t>
            </a:r>
          </a:p>
          <a:p>
            <a:r>
              <a:rPr lang="de-AT" sz="1200" i="1" dirty="0" smtClean="0"/>
              <a:t>What is the CMB? Why is it so homogeneous </a:t>
            </a:r>
          </a:p>
          <a:p>
            <a:r>
              <a:rPr lang="de-AT" sz="1200" i="1" dirty="0" smtClean="0"/>
              <a:t>In temperature?</a:t>
            </a:r>
          </a:p>
          <a:p>
            <a:r>
              <a:rPr lang="de-AT" sz="1200" i="1" dirty="0" smtClean="0"/>
              <a:t>How will the universe „end“ ?</a:t>
            </a:r>
          </a:p>
          <a:p>
            <a:endParaRPr lang="en-US" dirty="0"/>
          </a:p>
        </p:txBody>
      </p:sp>
      <p:sp>
        <p:nvSpPr>
          <p:cNvPr id="5" name="Footer Placeholder 4"/>
          <p:cNvSpPr>
            <a:spLocks noGrp="1"/>
          </p:cNvSpPr>
          <p:nvPr>
            <p:ph type="ftr" sz="quarter" idx="9"/>
          </p:nvPr>
        </p:nvSpPr>
        <p:spPr/>
        <p:txBody>
          <a:bodyPr/>
          <a:lstStyle/>
          <a:p>
            <a:r>
              <a:rPr lang="fr-FR" smtClean="0"/>
              <a:t>Astroparticle Physics - Part 5 DM and Cosmology</a:t>
            </a:r>
            <a:endParaRPr lang="fr-FR" dirty="0"/>
          </a:p>
        </p:txBody>
      </p:sp>
      <p:sp>
        <p:nvSpPr>
          <p:cNvPr id="6" name="Slide Number Placeholder 5"/>
          <p:cNvSpPr>
            <a:spLocks noGrp="1"/>
          </p:cNvSpPr>
          <p:nvPr>
            <p:ph type="sldNum" sz="quarter" idx="8"/>
          </p:nvPr>
        </p:nvSpPr>
        <p:spPr/>
        <p:txBody>
          <a:bodyPr/>
          <a:lstStyle/>
          <a:p>
            <a:pPr lvl="0"/>
            <a:fld id="{BDCB8DC9-8952-47EE-923F-5809FD4D53AE}" type="slidenum">
              <a:rPr lang="en-US" smtClean="0"/>
              <a:t>6</a:t>
            </a:fld>
            <a:endParaRPr lang="en-US"/>
          </a:p>
        </p:txBody>
      </p:sp>
    </p:spTree>
    <p:extLst>
      <p:ext uri="{BB962C8B-B14F-4D97-AF65-F5344CB8AC3E}">
        <p14:creationId xmlns:p14="http://schemas.microsoft.com/office/powerpoint/2010/main" val="3677681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Cosmology: building blocks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3" name="Rectangle 2"/>
          <p:cNvSpPr/>
          <p:nvPr/>
        </p:nvSpPr>
        <p:spPr>
          <a:xfrm>
            <a:off x="198407" y="598338"/>
            <a:ext cx="8721306" cy="4678204"/>
          </a:xfrm>
          <a:prstGeom prst="rect">
            <a:avLst/>
          </a:prstGeom>
        </p:spPr>
        <p:txBody>
          <a:bodyPr wrap="square">
            <a:spAutoFit/>
          </a:bodyPr>
          <a:lstStyle/>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The </a:t>
            </a:r>
            <a:r>
              <a:rPr lang="en-US" sz="1600" dirty="0">
                <a:latin typeface="Calibri" panose="020F0502020204030204" pitchFamily="34" charset="0"/>
                <a:cs typeface="Calibri" panose="020F0502020204030204" pitchFamily="34" charset="0"/>
              </a:rPr>
              <a:t>ﬁrst and most important feature of the universe </a:t>
            </a:r>
            <a:r>
              <a:rPr lang="en-US" sz="1600" dirty="0" smtClean="0">
                <a:latin typeface="Calibri" panose="020F0502020204030204" pitchFamily="34" charset="0"/>
                <a:cs typeface="Calibri" panose="020F0502020204030204" pitchFamily="34" charset="0"/>
              </a:rPr>
              <a:t>aka the </a:t>
            </a:r>
            <a:r>
              <a:rPr lang="en-US" sz="1600" dirty="0">
                <a:latin typeface="Calibri" panose="020F0502020204030204" pitchFamily="34" charset="0"/>
                <a:cs typeface="Calibri" panose="020F0502020204030204" pitchFamily="34" charset="0"/>
              </a:rPr>
              <a:t>”Cosmological </a:t>
            </a:r>
            <a:r>
              <a:rPr lang="en-US" sz="1600" dirty="0" smtClean="0">
                <a:latin typeface="Calibri" panose="020F0502020204030204" pitchFamily="34" charset="0"/>
                <a:cs typeface="Calibri" panose="020F0502020204030204" pitchFamily="34" charset="0"/>
              </a:rPr>
              <a:t>Principle” (CP) : at </a:t>
            </a:r>
            <a:r>
              <a:rPr lang="en-US" sz="1600" dirty="0">
                <a:latin typeface="Calibri" panose="020F0502020204030204" pitchFamily="34" charset="0"/>
                <a:cs typeface="Calibri" panose="020F0502020204030204" pitchFamily="34" charset="0"/>
              </a:rPr>
              <a:t>suﬃciently large scales, is homogeneous and </a:t>
            </a:r>
            <a:r>
              <a:rPr lang="en-US" sz="1600" dirty="0" smtClean="0">
                <a:latin typeface="Calibri" panose="020F0502020204030204" pitchFamily="34" charset="0"/>
                <a:cs typeface="Calibri" panose="020F0502020204030204" pitchFamily="34" charset="0"/>
              </a:rPr>
              <a:t>isotropic</a:t>
            </a:r>
          </a:p>
          <a:p>
            <a:endParaRPr lang="en-US" sz="1600" dirty="0" smtClean="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It was introduced </a:t>
            </a:r>
            <a:r>
              <a:rPr lang="en-US" sz="1600" dirty="0">
                <a:latin typeface="Calibri" panose="020F0502020204030204" pitchFamily="34" charset="0"/>
                <a:cs typeface="Calibri" panose="020F0502020204030204" pitchFamily="34" charset="0"/>
              </a:rPr>
              <a:t>to make Einstein’s ﬁelds equation of General Relativity solvable in particular simple situations, </a:t>
            </a:r>
            <a:r>
              <a:rPr lang="en-US" sz="1600" dirty="0" smtClean="0">
                <a:latin typeface="Calibri" panose="020F0502020204030204" pitchFamily="34" charset="0"/>
                <a:cs typeface="Calibri" panose="020F0502020204030204" pitchFamily="34" charset="0"/>
              </a:rPr>
              <a:t>e.g. systems </a:t>
            </a:r>
            <a:r>
              <a:rPr lang="en-US" sz="1600" dirty="0">
                <a:latin typeface="Calibri" panose="020F0502020204030204" pitchFamily="34" charset="0"/>
                <a:cs typeface="Calibri" panose="020F0502020204030204" pitchFamily="34" charset="0"/>
              </a:rPr>
              <a:t>with spherical symmetry. </a:t>
            </a:r>
            <a:r>
              <a:rPr lang="en-US" sz="1600" dirty="0" smtClean="0">
                <a:latin typeface="Calibri" panose="020F0502020204030204" pitchFamily="34" charset="0"/>
                <a:cs typeface="Calibri" panose="020F0502020204030204" pitchFamily="34" charset="0"/>
              </a:rPr>
              <a:t>It was </a:t>
            </a:r>
            <a:r>
              <a:rPr lang="en-US" sz="1600" dirty="0">
                <a:latin typeface="Calibri" panose="020F0502020204030204" pitchFamily="34" charset="0"/>
                <a:cs typeface="Calibri" panose="020F0502020204030204" pitchFamily="34" charset="0"/>
              </a:rPr>
              <a:t>ﬁnally </a:t>
            </a:r>
            <a:r>
              <a:rPr lang="en-US" sz="1600" dirty="0" smtClean="0">
                <a:latin typeface="Calibri" panose="020F0502020204030204" pitchFamily="34" charset="0"/>
                <a:cs typeface="Calibri" panose="020F0502020204030204" pitchFamily="34" charset="0"/>
              </a:rPr>
              <a:t>observed </a:t>
            </a:r>
            <a:r>
              <a:rPr lang="en-US" sz="1600" dirty="0">
                <a:latin typeface="Calibri" panose="020F0502020204030204" pitchFamily="34" charset="0"/>
                <a:cs typeface="Calibri" panose="020F0502020204030204" pitchFamily="34" charset="0"/>
              </a:rPr>
              <a:t>that the principle holds eﬀectively on scales larger than about 300 </a:t>
            </a:r>
            <a:r>
              <a:rPr lang="en-US" sz="1600" dirty="0" err="1">
                <a:latin typeface="Calibri" panose="020F0502020204030204" pitchFamily="34" charset="0"/>
                <a:cs typeface="Calibri" panose="020F0502020204030204" pitchFamily="34" charset="0"/>
              </a:rPr>
              <a:t>Mpc</a:t>
            </a:r>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well </a:t>
            </a:r>
            <a:r>
              <a:rPr lang="en-US" sz="1600" dirty="0">
                <a:latin typeface="Calibri" panose="020F0502020204030204" pitchFamily="34" charset="0"/>
                <a:cs typeface="Calibri" panose="020F0502020204030204" pitchFamily="34" charset="0"/>
              </a:rPr>
              <a:t>beyond typical the scale of formed structures in the universe (galaxy superclusters, the largest structures in the present universe, reach dimensions of a few tens of </a:t>
            </a:r>
            <a:r>
              <a:rPr lang="en-US" sz="1600" dirty="0" err="1">
                <a:latin typeface="Calibri" panose="020F0502020204030204" pitchFamily="34" charset="0"/>
                <a:cs typeface="Calibri" panose="020F0502020204030204" pitchFamily="34" charset="0"/>
              </a:rPr>
              <a:t>Mpc</a:t>
            </a:r>
            <a:r>
              <a:rPr lang="en-US" sz="16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6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At smaller </a:t>
            </a:r>
            <a:r>
              <a:rPr lang="en-US" sz="1600" dirty="0">
                <a:latin typeface="Calibri" panose="020F0502020204030204" pitchFamily="34" charset="0"/>
                <a:cs typeface="Calibri" panose="020F0502020204030204" pitchFamily="34" charset="0"/>
              </a:rPr>
              <a:t>and smaller scales the universe is very inhomogeneous, with large portions of void between formed </a:t>
            </a:r>
            <a:r>
              <a:rPr lang="en-US" sz="1600" dirty="0" smtClean="0">
                <a:latin typeface="Calibri" panose="020F0502020204030204" pitchFamily="34" charset="0"/>
                <a:cs typeface="Calibri" panose="020F0502020204030204" pitchFamily="34" charset="0"/>
              </a:rPr>
              <a:t>structures (planets</a:t>
            </a:r>
            <a:r>
              <a:rPr lang="en-US" sz="1600" dirty="0">
                <a:latin typeface="Calibri" panose="020F0502020204030204" pitchFamily="34" charset="0"/>
                <a:cs typeface="Calibri" panose="020F0502020204030204" pitchFamily="34" charset="0"/>
              </a:rPr>
              <a:t>, stars, galaxies, clusters </a:t>
            </a:r>
            <a:r>
              <a:rPr lang="en-US" sz="1600" dirty="0" smtClean="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smtClean="0">
                <a:latin typeface="Calibri" panose="020F0502020204030204" pitchFamily="34" charset="0"/>
                <a:cs typeface="Calibri" panose="020F0502020204030204" pitchFamily="34" charset="0"/>
              </a:rPr>
              <a:t>The </a:t>
            </a:r>
            <a:r>
              <a:rPr lang="en-US" sz="1600" dirty="0">
                <a:latin typeface="Calibri" panose="020F0502020204030204" pitchFamily="34" charset="0"/>
                <a:cs typeface="Calibri" panose="020F0502020204030204" pitchFamily="34" charset="0"/>
              </a:rPr>
              <a:t>best evidence for isotropy is the Cosmic Microwave </a:t>
            </a:r>
            <a:r>
              <a:rPr lang="en-US" sz="1600" dirty="0" smtClean="0">
                <a:latin typeface="Calibri" panose="020F0502020204030204" pitchFamily="34" charset="0"/>
                <a:cs typeface="Calibri" panose="020F0502020204030204" pitchFamily="34" charset="0"/>
              </a:rPr>
              <a:t>Background Radiation (CMB), </a:t>
            </a:r>
            <a:r>
              <a:rPr lang="en-US" sz="1600" dirty="0">
                <a:latin typeface="Calibri" panose="020F0502020204030204" pitchFamily="34" charset="0"/>
                <a:cs typeface="Calibri" panose="020F0502020204030204" pitchFamily="34" charset="0"/>
              </a:rPr>
              <a:t>the relic of the initial </a:t>
            </a:r>
            <a:r>
              <a:rPr lang="en-US" sz="1600" dirty="0" smtClean="0">
                <a:latin typeface="Calibri" panose="020F0502020204030204" pitchFamily="34" charset="0"/>
                <a:cs typeface="Calibri" panose="020F0502020204030204" pitchFamily="34" charset="0"/>
              </a:rPr>
              <a:t>phase </a:t>
            </a:r>
            <a:r>
              <a:rPr lang="en-US" sz="1600" dirty="0">
                <a:latin typeface="Calibri" panose="020F0502020204030204" pitchFamily="34" charset="0"/>
                <a:cs typeface="Calibri" panose="020F0502020204030204" pitchFamily="34" charset="0"/>
              </a:rPr>
              <a:t>of the universe (the so called ”Big Bang”) originated at the decoupling of matter and </a:t>
            </a:r>
            <a:r>
              <a:rPr lang="en-US" sz="1600" dirty="0" smtClean="0">
                <a:latin typeface="Calibri" panose="020F0502020204030204" pitchFamily="34" charset="0"/>
                <a:cs typeface="Calibri" panose="020F0502020204030204" pitchFamily="34" charset="0"/>
              </a:rPr>
              <a:t>radiation. It is </a:t>
            </a:r>
            <a:r>
              <a:rPr lang="en-US" sz="1600" dirty="0">
                <a:latin typeface="Calibri" panose="020F0502020204030204" pitchFamily="34" charset="0"/>
                <a:cs typeface="Calibri" panose="020F0502020204030204" pitchFamily="34" charset="0"/>
              </a:rPr>
              <a:t>found at exactly the same average temperature of ∼ 2.73 K in any direction we observe </a:t>
            </a:r>
            <a:r>
              <a:rPr lang="en-US" sz="1600" dirty="0" smtClean="0">
                <a:latin typeface="Calibri" panose="020F0502020204030204" pitchFamily="34" charset="0"/>
                <a:cs typeface="Calibri" panose="020F0502020204030204" pitchFamily="34" charset="0"/>
              </a:rPr>
              <a:t>it, with fluctuations &lt; 10-5 K. </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p>
          <a:p>
            <a:endParaRPr lang="de-AT" dirty="0" smtClean="0"/>
          </a:p>
          <a:p>
            <a:endParaRPr lang="en-US" dirty="0"/>
          </a:p>
        </p:txBody>
      </p:sp>
      <p:sp>
        <p:nvSpPr>
          <p:cNvPr id="6" name="Footer Placeholder 5"/>
          <p:cNvSpPr>
            <a:spLocks noGrp="1"/>
          </p:cNvSpPr>
          <p:nvPr>
            <p:ph type="ftr" sz="quarter" idx="9"/>
          </p:nvPr>
        </p:nvSpPr>
        <p:spPr/>
        <p:txBody>
          <a:bodyPr/>
          <a:lstStyle/>
          <a:p>
            <a:r>
              <a:rPr lang="fr-FR" smtClean="0"/>
              <a:t>Astroparticle Physics - Part 5 DM and Cosmology</a:t>
            </a:r>
            <a:endParaRPr lang="fr-FR" dirty="0"/>
          </a:p>
        </p:txBody>
      </p:sp>
      <p:sp>
        <p:nvSpPr>
          <p:cNvPr id="7" name="Slide Number Placeholder 6"/>
          <p:cNvSpPr>
            <a:spLocks noGrp="1"/>
          </p:cNvSpPr>
          <p:nvPr>
            <p:ph type="sldNum" sz="quarter" idx="8"/>
          </p:nvPr>
        </p:nvSpPr>
        <p:spPr/>
        <p:txBody>
          <a:bodyPr/>
          <a:lstStyle/>
          <a:p>
            <a:pPr lvl="0"/>
            <a:fld id="{BDCB8DC9-8952-47EE-923F-5809FD4D53AE}" type="slidenum">
              <a:rPr lang="en-US" smtClean="0"/>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3839" y="4047874"/>
            <a:ext cx="4961039" cy="717480"/>
          </a:xfrm>
          <a:prstGeom prst="rect">
            <a:avLst/>
          </a:prstGeom>
        </p:spPr>
      </p:pic>
      <p:sp>
        <p:nvSpPr>
          <p:cNvPr id="3" name="Rectangle 2"/>
          <p:cNvSpPr/>
          <p:nvPr/>
        </p:nvSpPr>
        <p:spPr>
          <a:xfrm>
            <a:off x="236830" y="546639"/>
            <a:ext cx="8678175" cy="3539430"/>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Thanks to </a:t>
            </a:r>
            <a:r>
              <a:rPr lang="en-US" sz="1600" dirty="0" smtClean="0">
                <a:latin typeface="Calibri" panose="020F0502020204030204" pitchFamily="34" charset="0"/>
                <a:cs typeface="Calibri" panose="020F0502020204030204" pitchFamily="34" charset="0"/>
              </a:rPr>
              <a:t>the CP, </a:t>
            </a:r>
            <a:r>
              <a:rPr lang="en-US" sz="1600" dirty="0">
                <a:latin typeface="Calibri" panose="020F0502020204030204" pitchFamily="34" charset="0"/>
                <a:cs typeface="Calibri" panose="020F0502020204030204" pitchFamily="34" charset="0"/>
              </a:rPr>
              <a:t>we can apply Einstein’s theory of gravitation in a much simpler </a:t>
            </a:r>
            <a:r>
              <a:rPr lang="en-US" sz="1600" dirty="0" smtClean="0">
                <a:latin typeface="Calibri" panose="020F0502020204030204" pitchFamily="34" charset="0"/>
                <a:cs typeface="Calibri" panose="020F0502020204030204" pitchFamily="34" charset="0"/>
              </a:rPr>
              <a:t>form</a:t>
            </a:r>
          </a:p>
          <a:p>
            <a:endParaRPr lang="en-US" sz="1600" dirty="0">
              <a:latin typeface="Calibri" panose="020F0502020204030204" pitchFamily="34" charset="0"/>
              <a:cs typeface="Calibri" panose="020F0502020204030204" pitchFamily="34" charset="0"/>
            </a:endParaRPr>
          </a:p>
          <a:p>
            <a:endParaRPr lang="en-US" sz="1600" dirty="0" smtClean="0">
              <a:latin typeface="Calibri" panose="020F0502020204030204" pitchFamily="34" charset="0"/>
              <a:cs typeface="Calibri" panose="020F0502020204030204" pitchFamily="34" charset="0"/>
            </a:endParaRPr>
          </a:p>
          <a:p>
            <a:endParaRPr lang="de-AT" sz="1600" dirty="0" smtClean="0">
              <a:latin typeface="Calibri" panose="020F0502020204030204" pitchFamily="34" charset="0"/>
              <a:cs typeface="Calibri" panose="020F0502020204030204" pitchFamily="34" charset="0"/>
            </a:endParaRPr>
          </a:p>
          <a:p>
            <a:endParaRPr lang="de-AT" sz="1600" dirty="0" smtClean="0">
              <a:latin typeface="Calibri" panose="020F0502020204030204" pitchFamily="34" charset="0"/>
              <a:cs typeface="Calibri" panose="020F0502020204030204" pitchFamily="34" charset="0"/>
            </a:endParaRPr>
          </a:p>
          <a:p>
            <a:endParaRPr lang="de-AT" sz="1600" dirty="0">
              <a:latin typeface="Calibri" panose="020F0502020204030204" pitchFamily="34" charset="0"/>
              <a:cs typeface="Calibri" panose="020F0502020204030204" pitchFamily="34" charset="0"/>
            </a:endParaRPr>
          </a:p>
          <a:p>
            <a:endParaRPr lang="de-AT" sz="1600" dirty="0" smtClean="0">
              <a:latin typeface="Calibri" panose="020F0502020204030204" pitchFamily="34" charset="0"/>
              <a:cs typeface="Calibri" panose="020F0502020204030204" pitchFamily="34" charset="0"/>
            </a:endParaRPr>
          </a:p>
          <a:p>
            <a:endParaRPr lang="de-AT" sz="1600" dirty="0" smtClean="0">
              <a:latin typeface="Calibri" panose="020F0502020204030204" pitchFamily="34" charset="0"/>
              <a:cs typeface="Calibri" panose="020F0502020204030204" pitchFamily="34" charset="0"/>
            </a:endParaRPr>
          </a:p>
          <a:p>
            <a:endParaRPr lang="de-AT" sz="1600" dirty="0">
              <a:latin typeface="Calibri" panose="020F0502020204030204" pitchFamily="34" charset="0"/>
              <a:cs typeface="Calibri" panose="020F0502020204030204" pitchFamily="34" charset="0"/>
            </a:endParaRPr>
          </a:p>
          <a:p>
            <a:endParaRPr lang="de-AT" sz="1600" dirty="0" smtClean="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r>
              <a:rPr lang="en-US" sz="1600" dirty="0" smtClean="0">
                <a:latin typeface="Calibri" panose="020F0502020204030204" pitchFamily="34" charset="0"/>
                <a:cs typeface="Calibri" panose="020F0502020204030204" pitchFamily="34" charset="0"/>
              </a:rPr>
              <a:t>In </a:t>
            </a:r>
            <a:r>
              <a:rPr lang="en-US" sz="1600" dirty="0">
                <a:latin typeface="Calibri" panose="020F0502020204030204" pitchFamily="34" charset="0"/>
                <a:cs typeface="Calibri" panose="020F0502020204030204" pitchFamily="34" charset="0"/>
              </a:rPr>
              <a:t>particular we can look at the universe as a </a:t>
            </a:r>
            <a:r>
              <a:rPr lang="en-US" sz="1600" dirty="0" smtClean="0">
                <a:latin typeface="Calibri" panose="020F0502020204030204" pitchFamily="34" charset="0"/>
                <a:cs typeface="Calibri" panose="020F0502020204030204" pitchFamily="34" charset="0"/>
              </a:rPr>
              <a:t>continuous</a:t>
            </a:r>
            <a:r>
              <a:rPr lang="en-US" sz="1600" dirty="0">
                <a:latin typeface="Calibri" panose="020F0502020204030204" pitchFamily="34" charset="0"/>
                <a:cs typeface="Calibri" panose="020F0502020204030204" pitchFamily="34" charset="0"/>
              </a:rPr>
              <a:t>, homogeneous and isotropic ﬂuid. For such system</a:t>
            </a:r>
            <a:r>
              <a:rPr lang="en-US" sz="1600" b="1" i="1" dirty="0">
                <a:latin typeface="Calibri" panose="020F0502020204030204" pitchFamily="34" charset="0"/>
                <a:cs typeface="Calibri" panose="020F0502020204030204" pitchFamily="34" charset="0"/>
              </a:rPr>
              <a:t>, the most general metric</a:t>
            </a:r>
            <a:r>
              <a:rPr lang="en-US" sz="1600" dirty="0">
                <a:latin typeface="Calibri" panose="020F0502020204030204" pitchFamily="34" charset="0"/>
                <a:cs typeface="Calibri" panose="020F0502020204030204" pitchFamily="34" charset="0"/>
              </a:rPr>
              <a:t> of the space-time, called </a:t>
            </a:r>
            <a:r>
              <a:rPr lang="en-US" sz="1600" dirty="0" smtClean="0">
                <a:latin typeface="Calibri" panose="020F0502020204030204" pitchFamily="34" charset="0"/>
                <a:cs typeface="Calibri" panose="020F0502020204030204" pitchFamily="34" charset="0"/>
              </a:rPr>
              <a:t>Robertson-</a:t>
            </a:r>
            <a:r>
              <a:rPr lang="en-US" sz="1600" dirty="0" err="1" smtClean="0">
                <a:latin typeface="Calibri" panose="020F0502020204030204" pitchFamily="34" charset="0"/>
                <a:cs typeface="Calibri" panose="020F0502020204030204" pitchFamily="34" charset="0"/>
              </a:rPr>
              <a:t>Friedmann</a:t>
            </a:r>
            <a:r>
              <a:rPr lang="en-US" sz="1600" dirty="0" smtClean="0">
                <a:latin typeface="Calibri" panose="020F0502020204030204" pitchFamily="34" charset="0"/>
                <a:cs typeface="Calibri" panose="020F0502020204030204" pitchFamily="34" charset="0"/>
              </a:rPr>
              <a:t>-Walker, for an expanding universe </a:t>
            </a:r>
            <a:r>
              <a:rPr lang="en-US" sz="1600" dirty="0">
                <a:latin typeface="Calibri" panose="020F0502020204030204" pitchFamily="34" charset="0"/>
                <a:cs typeface="Calibri" panose="020F0502020204030204" pitchFamily="34" charset="0"/>
              </a:rPr>
              <a:t>takes the form</a:t>
            </a:r>
          </a:p>
        </p:txBody>
      </p:sp>
      <p:sp>
        <p:nvSpPr>
          <p:cNvPr id="6"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AT" sz="1800" kern="1200" dirty="0" smtClean="0">
                <a:latin typeface="Calibri" pitchFamily="18"/>
                <a:ea typeface="Noto Sans CJK SC Regular" pitchFamily="2"/>
                <a:cs typeface="Lohit Devanagari" pitchFamily="2"/>
              </a:rPr>
              <a:t>Cosmology: building blocks</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pic>
        <p:nvPicPr>
          <p:cNvPr id="7" name="Picture 6"/>
          <p:cNvPicPr>
            <a:picLocks noChangeAspect="1"/>
          </p:cNvPicPr>
          <p:nvPr/>
        </p:nvPicPr>
        <p:blipFill>
          <a:blip r:embed="rId3"/>
          <a:stretch>
            <a:fillRect/>
          </a:stretch>
        </p:blipFill>
        <p:spPr>
          <a:xfrm>
            <a:off x="2781624" y="961721"/>
            <a:ext cx="2841056" cy="673038"/>
          </a:xfrm>
          <a:prstGeom prst="rect">
            <a:avLst/>
          </a:prstGeom>
        </p:spPr>
      </p:pic>
      <p:sp>
        <p:nvSpPr>
          <p:cNvPr id="8" name="TextBox 7"/>
          <p:cNvSpPr txBox="1"/>
          <p:nvPr/>
        </p:nvSpPr>
        <p:spPr>
          <a:xfrm>
            <a:off x="685027" y="1398633"/>
            <a:ext cx="1875073" cy="307777"/>
          </a:xfrm>
          <a:prstGeom prst="rect">
            <a:avLst/>
          </a:prstGeom>
          <a:noFill/>
        </p:spPr>
        <p:txBody>
          <a:bodyPr wrap="square" rtlCol="0">
            <a:spAutoFit/>
          </a:bodyPr>
          <a:lstStyle/>
          <a:p>
            <a:r>
              <a:rPr lang="de-AT" dirty="0" smtClean="0"/>
              <a:t>Ricci Tensor</a:t>
            </a:r>
            <a:endParaRPr lang="en-US" dirty="0"/>
          </a:p>
        </p:txBody>
      </p:sp>
      <p:sp>
        <p:nvSpPr>
          <p:cNvPr id="9" name="TextBox 8"/>
          <p:cNvSpPr txBox="1"/>
          <p:nvPr/>
        </p:nvSpPr>
        <p:spPr>
          <a:xfrm>
            <a:off x="2524401" y="1861241"/>
            <a:ext cx="1875073" cy="307777"/>
          </a:xfrm>
          <a:prstGeom prst="rect">
            <a:avLst/>
          </a:prstGeom>
          <a:noFill/>
        </p:spPr>
        <p:txBody>
          <a:bodyPr wrap="square" rtlCol="0">
            <a:spAutoFit/>
          </a:bodyPr>
          <a:lstStyle/>
          <a:p>
            <a:r>
              <a:rPr lang="de-AT" dirty="0" smtClean="0"/>
              <a:t>Metric tensor</a:t>
            </a:r>
            <a:endParaRPr lang="en-US" dirty="0"/>
          </a:p>
        </p:txBody>
      </p:sp>
      <p:sp>
        <p:nvSpPr>
          <p:cNvPr id="10" name="TextBox 9"/>
          <p:cNvSpPr txBox="1"/>
          <p:nvPr/>
        </p:nvSpPr>
        <p:spPr>
          <a:xfrm>
            <a:off x="4474359" y="1839107"/>
            <a:ext cx="1875073" cy="523220"/>
          </a:xfrm>
          <a:prstGeom prst="rect">
            <a:avLst/>
          </a:prstGeom>
          <a:noFill/>
        </p:spPr>
        <p:txBody>
          <a:bodyPr wrap="square" rtlCol="0">
            <a:spAutoFit/>
          </a:bodyPr>
          <a:lstStyle/>
          <a:p>
            <a:r>
              <a:rPr lang="de-AT" dirty="0" smtClean="0"/>
              <a:t>Cosmological Constant</a:t>
            </a:r>
            <a:endParaRPr lang="en-US" dirty="0"/>
          </a:p>
        </p:txBody>
      </p:sp>
      <p:sp>
        <p:nvSpPr>
          <p:cNvPr id="11" name="TextBox 10"/>
          <p:cNvSpPr txBox="1"/>
          <p:nvPr/>
        </p:nvSpPr>
        <p:spPr>
          <a:xfrm>
            <a:off x="6837368" y="1338145"/>
            <a:ext cx="1875073" cy="307777"/>
          </a:xfrm>
          <a:prstGeom prst="rect">
            <a:avLst/>
          </a:prstGeom>
          <a:noFill/>
        </p:spPr>
        <p:txBody>
          <a:bodyPr wrap="square" rtlCol="0">
            <a:spAutoFit/>
          </a:bodyPr>
          <a:lstStyle/>
          <a:p>
            <a:r>
              <a:rPr lang="de-AT" dirty="0" smtClean="0"/>
              <a:t>Energy Tensor</a:t>
            </a:r>
            <a:endParaRPr lang="en-US" dirty="0"/>
          </a:p>
        </p:txBody>
      </p:sp>
      <p:pic>
        <p:nvPicPr>
          <p:cNvPr id="12" name="Picture 11"/>
          <p:cNvPicPr>
            <a:picLocks noChangeAspect="1"/>
          </p:cNvPicPr>
          <p:nvPr/>
        </p:nvPicPr>
        <p:blipFill>
          <a:blip r:embed="rId4"/>
          <a:stretch>
            <a:fillRect/>
          </a:stretch>
        </p:blipFill>
        <p:spPr>
          <a:xfrm>
            <a:off x="236830" y="2585288"/>
            <a:ext cx="3903611" cy="429820"/>
          </a:xfrm>
          <a:prstGeom prst="rect">
            <a:avLst/>
          </a:prstGeom>
        </p:spPr>
      </p:pic>
      <p:pic>
        <p:nvPicPr>
          <p:cNvPr id="13" name="Picture 12"/>
          <p:cNvPicPr>
            <a:picLocks noChangeAspect="1"/>
          </p:cNvPicPr>
          <p:nvPr/>
        </p:nvPicPr>
        <p:blipFill>
          <a:blip r:embed="rId5"/>
          <a:stretch>
            <a:fillRect/>
          </a:stretch>
        </p:blipFill>
        <p:spPr>
          <a:xfrm>
            <a:off x="6169244" y="1596230"/>
            <a:ext cx="2630478" cy="530021"/>
          </a:xfrm>
          <a:prstGeom prst="rect">
            <a:avLst/>
          </a:prstGeom>
        </p:spPr>
      </p:pic>
      <p:sp>
        <p:nvSpPr>
          <p:cNvPr id="14" name="Rectangle 13"/>
          <p:cNvSpPr/>
          <p:nvPr/>
        </p:nvSpPr>
        <p:spPr>
          <a:xfrm>
            <a:off x="4140441" y="2585288"/>
            <a:ext cx="4572000" cy="523220"/>
          </a:xfrm>
          <a:prstGeom prst="rect">
            <a:avLst/>
          </a:prstGeom>
        </p:spPr>
        <p:txBody>
          <a:bodyPr>
            <a:spAutoFit/>
          </a:bodyPr>
          <a:lstStyle/>
          <a:p>
            <a:r>
              <a:rPr lang="en-US" dirty="0"/>
              <a:t>the invariant interval between two events at coordinates (</a:t>
            </a:r>
            <a:r>
              <a:rPr lang="en-US" dirty="0" err="1"/>
              <a:t>t,x,y,z</a:t>
            </a:r>
            <a:r>
              <a:rPr lang="en-US" dirty="0" smtClean="0"/>
              <a:t>) and </a:t>
            </a:r>
            <a:r>
              <a:rPr lang="en-US" dirty="0"/>
              <a:t>(</a:t>
            </a:r>
            <a:r>
              <a:rPr lang="en-US" dirty="0" err="1"/>
              <a:t>t+dt,x+dx,y+dy,z+dz</a:t>
            </a:r>
            <a:r>
              <a:rPr lang="en-US" dirty="0"/>
              <a:t>) </a:t>
            </a:r>
          </a:p>
        </p:txBody>
      </p:sp>
      <p:sp>
        <p:nvSpPr>
          <p:cNvPr id="15" name="TextBox 14"/>
          <p:cNvSpPr txBox="1"/>
          <p:nvPr/>
        </p:nvSpPr>
        <p:spPr>
          <a:xfrm>
            <a:off x="6569240" y="2031715"/>
            <a:ext cx="2288124" cy="523220"/>
          </a:xfrm>
          <a:prstGeom prst="rect">
            <a:avLst/>
          </a:prstGeom>
          <a:noFill/>
        </p:spPr>
        <p:txBody>
          <a:bodyPr wrap="square" rtlCol="0">
            <a:spAutoFit/>
          </a:bodyPr>
          <a:lstStyle/>
          <a:p>
            <a:r>
              <a:rPr lang="de-AT" dirty="0" smtClean="0"/>
              <a:t>Pressure, mass energy, </a:t>
            </a:r>
          </a:p>
          <a:p>
            <a:r>
              <a:rPr lang="de-AT" dirty="0" smtClean="0"/>
              <a:t>4-velocity tensors</a:t>
            </a:r>
            <a:endParaRPr lang="en-US" dirty="0"/>
          </a:p>
        </p:txBody>
      </p:sp>
      <p:sp>
        <p:nvSpPr>
          <p:cNvPr id="16" name="Footer Placeholder 15"/>
          <p:cNvSpPr>
            <a:spLocks noGrp="1"/>
          </p:cNvSpPr>
          <p:nvPr>
            <p:ph type="ftr" sz="quarter" idx="9"/>
          </p:nvPr>
        </p:nvSpPr>
        <p:spPr/>
        <p:txBody>
          <a:bodyPr/>
          <a:lstStyle/>
          <a:p>
            <a:r>
              <a:rPr lang="fr-FR" smtClean="0"/>
              <a:t>Astroparticle Physics - Part 5 DM and Cosmology</a:t>
            </a:r>
            <a:endParaRPr lang="fr-FR" dirty="0"/>
          </a:p>
        </p:txBody>
      </p:sp>
      <p:sp>
        <p:nvSpPr>
          <p:cNvPr id="17" name="Slide Number Placeholder 16"/>
          <p:cNvSpPr>
            <a:spLocks noGrp="1"/>
          </p:cNvSpPr>
          <p:nvPr>
            <p:ph type="sldNum" sz="quarter" idx="8"/>
          </p:nvPr>
        </p:nvSpPr>
        <p:spPr/>
        <p:txBody>
          <a:bodyPr/>
          <a:lstStyle/>
          <a:p>
            <a:pPr lvl="0"/>
            <a:fld id="{BDCB8DC9-8952-47EE-923F-5809FD4D53AE}" type="slidenum">
              <a:rPr lang="en-US" smtClean="0"/>
              <a:t>8</a:t>
            </a:fld>
            <a:endParaRPr lang="en-US"/>
          </a:p>
        </p:txBody>
      </p:sp>
    </p:spTree>
    <p:extLst>
      <p:ext uri="{BB962C8B-B14F-4D97-AF65-F5344CB8AC3E}">
        <p14:creationId xmlns:p14="http://schemas.microsoft.com/office/powerpoint/2010/main" val="2448493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782" y="1806372"/>
            <a:ext cx="7461589" cy="1368149"/>
          </a:xfrm>
          <a:prstGeom prst="rect">
            <a:avLst/>
          </a:prstGeom>
        </p:spPr>
      </p:pic>
      <p:pic>
        <p:nvPicPr>
          <p:cNvPr id="3" name="Picture 2"/>
          <p:cNvPicPr>
            <a:picLocks noChangeAspect="1"/>
          </p:cNvPicPr>
          <p:nvPr/>
        </p:nvPicPr>
        <p:blipFill>
          <a:blip r:embed="rId3"/>
          <a:stretch>
            <a:fillRect/>
          </a:stretch>
        </p:blipFill>
        <p:spPr>
          <a:xfrm>
            <a:off x="110315" y="3255613"/>
            <a:ext cx="7583598" cy="1290949"/>
          </a:xfrm>
          <a:prstGeom prst="rect">
            <a:avLst/>
          </a:prstGeom>
        </p:spPr>
      </p:pic>
      <p:pic>
        <p:nvPicPr>
          <p:cNvPr id="4" name="Picture 3"/>
          <p:cNvPicPr>
            <a:picLocks noChangeAspect="1"/>
          </p:cNvPicPr>
          <p:nvPr/>
        </p:nvPicPr>
        <p:blipFill>
          <a:blip r:embed="rId4"/>
          <a:stretch>
            <a:fillRect/>
          </a:stretch>
        </p:blipFill>
        <p:spPr>
          <a:xfrm>
            <a:off x="1806064" y="716182"/>
            <a:ext cx="5589286" cy="808339"/>
          </a:xfrm>
          <a:prstGeom prst="rect">
            <a:avLst/>
          </a:prstGeom>
        </p:spPr>
      </p:pic>
      <p:sp>
        <p:nvSpPr>
          <p:cNvPr id="5" name="TextBox 6"/>
          <p:cNvSpPr txBox="1"/>
          <p:nvPr/>
        </p:nvSpPr>
        <p:spPr>
          <a:xfrm>
            <a:off x="110315" y="60190"/>
            <a:ext cx="9774716" cy="374141"/>
          </a:xfrm>
          <a:prstGeom prst="rect">
            <a:avLst/>
          </a:prstGeom>
          <a:noFill/>
          <a:ln cap="flat">
            <a:noFill/>
          </a:ln>
        </p:spPr>
        <p:txBody>
          <a:bodyPr vert="horz" wrap="square" lIns="91440" tIns="45720" rIns="91440" bIns="45720" anchor="t" anchorCtr="0" compatLnSpc="0">
            <a:spAutoFit/>
          </a:bodyPr>
          <a:lstStyle/>
          <a:p>
            <a:pPr lvl="0">
              <a:defRPr sz="1800" b="0" i="0" u="none" strike="noStrike" kern="0" cap="none" spc="0" baseline="0">
                <a:solidFill>
                  <a:srgbClr val="000000"/>
                </a:solidFill>
                <a:uFillTx/>
              </a:defRPr>
            </a:pPr>
            <a:r>
              <a:rPr lang="en-US" sz="1800" dirty="0" smtClean="0">
                <a:latin typeface="Calibri" panose="020F0502020204030204" pitchFamily="34" charset="0"/>
                <a:cs typeface="Calibri" panose="020F0502020204030204" pitchFamily="34" charset="0"/>
              </a:rPr>
              <a:t>Robertson-</a:t>
            </a:r>
            <a:r>
              <a:rPr lang="en-US" sz="1800" dirty="0" err="1" smtClean="0">
                <a:latin typeface="Calibri" panose="020F0502020204030204" pitchFamily="34" charset="0"/>
                <a:cs typeface="Calibri" panose="020F0502020204030204" pitchFamily="34" charset="0"/>
              </a:rPr>
              <a:t>Friedmann</a:t>
            </a:r>
            <a:r>
              <a:rPr lang="en-US" sz="1800" dirty="0" smtClean="0">
                <a:latin typeface="Calibri" panose="020F0502020204030204" pitchFamily="34" charset="0"/>
                <a:cs typeface="Calibri" panose="020F0502020204030204" pitchFamily="34" charset="0"/>
              </a:rPr>
              <a:t>-Walker Metric</a:t>
            </a:r>
            <a:endParaRPr lang="de-AT" sz="1800" b="0" i="0" u="none" strike="noStrike" kern="1200" cap="none" spc="0" baseline="0" dirty="0">
              <a:solidFill>
                <a:srgbClr val="000000"/>
              </a:solidFill>
              <a:uFillTx/>
              <a:latin typeface="Calibri" pitchFamily="18"/>
              <a:ea typeface="Noto Sans CJK SC Regular" pitchFamily="2"/>
              <a:cs typeface="Lohit Devanagari" pitchFamily="2"/>
            </a:endParaRPr>
          </a:p>
        </p:txBody>
      </p:sp>
      <p:sp>
        <p:nvSpPr>
          <p:cNvPr id="6" name="Footer Placeholder 5"/>
          <p:cNvSpPr>
            <a:spLocks noGrp="1"/>
          </p:cNvSpPr>
          <p:nvPr>
            <p:ph type="ftr" sz="quarter" idx="9"/>
          </p:nvPr>
        </p:nvSpPr>
        <p:spPr/>
        <p:txBody>
          <a:bodyPr/>
          <a:lstStyle/>
          <a:p>
            <a:r>
              <a:rPr lang="fr-FR" smtClean="0"/>
              <a:t>Astroparticle Physics - Part 5 DM and Cosmology</a:t>
            </a:r>
            <a:endParaRPr lang="fr-FR" dirty="0"/>
          </a:p>
        </p:txBody>
      </p:sp>
      <p:sp>
        <p:nvSpPr>
          <p:cNvPr id="7" name="Slide Number Placeholder 6"/>
          <p:cNvSpPr>
            <a:spLocks noGrp="1"/>
          </p:cNvSpPr>
          <p:nvPr>
            <p:ph type="sldNum" sz="quarter" idx="8"/>
          </p:nvPr>
        </p:nvSpPr>
        <p:spPr/>
        <p:txBody>
          <a:bodyPr/>
          <a:lstStyle/>
          <a:p>
            <a:pPr lvl="0"/>
            <a:fld id="{BDCB8DC9-8952-47EE-923F-5809FD4D53AE}" type="slidenum">
              <a:rPr lang="en-US" smtClean="0"/>
              <a:t>9</a:t>
            </a:fld>
            <a:endParaRPr lang="en-US"/>
          </a:p>
        </p:txBody>
      </p:sp>
    </p:spTree>
    <p:extLst>
      <p:ext uri="{BB962C8B-B14F-4D97-AF65-F5344CB8AC3E}">
        <p14:creationId xmlns:p14="http://schemas.microsoft.com/office/powerpoint/2010/main" val="4070132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1150</TotalTime>
  <Words>3092</Words>
  <Application>Microsoft Office PowerPoint</Application>
  <PresentationFormat>On-screen Show (16:9)</PresentationFormat>
  <Paragraphs>365</Paragraphs>
  <Slides>47</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Arial</vt:lpstr>
      <vt:lpstr>Arial</vt:lpstr>
      <vt:lpstr>Calibri</vt:lpstr>
      <vt:lpstr>DejaVu Sans</vt:lpstr>
      <vt:lpstr>等线</vt:lpstr>
      <vt:lpstr>Gill Sans MT</vt:lpstr>
      <vt:lpstr>Kristen ITC</vt:lpstr>
      <vt:lpstr>Liberation Sans</vt:lpstr>
      <vt:lpstr>Liberation Serif</vt:lpstr>
      <vt:lpstr>Lohit Devanagari</vt:lpstr>
      <vt:lpstr>Noto Sans CJK SC Regular</vt:lpstr>
      <vt:lpstr>StarSymbol</vt:lpstr>
      <vt:lpstr>Verdana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Federico</dc:creator>
  <cp:lastModifiedBy>Federico</cp:lastModifiedBy>
  <cp:revision>147</cp:revision>
  <dcterms:modified xsi:type="dcterms:W3CDTF">2019-12-12T08:26:57Z</dcterms:modified>
</cp:coreProperties>
</file>